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0" autoAdjust="0"/>
    <p:restoredTop sz="94610"/>
  </p:normalViewPr>
  <p:slideViewPr>
    <p:cSldViewPr snapToGrid="0" snapToObjects="1">
      <p:cViewPr>
        <p:scale>
          <a:sx n="118" d="100"/>
          <a:sy n="118" d="100"/>
        </p:scale>
        <p:origin x="72" y="-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0618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2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669280" cy="5143500"/>
          </a:xfrm>
          <a:prstGeom prst="rect">
            <a:avLst/>
          </a:prstGeom>
          <a:solidFill>
            <a:srgbClr val="3D2B1F"/>
          </a:solidFill>
          <a:ln w="12700">
            <a:solidFill>
              <a:srgbClr val="3D2B1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" name="Shape 2"/>
          <p:cNvSpPr/>
          <p:nvPr/>
        </p:nvSpPr>
        <p:spPr>
          <a:xfrm>
            <a:off x="5669280" y="0"/>
            <a:ext cx="3474720" cy="5143500"/>
          </a:xfrm>
          <a:prstGeom prst="rect">
            <a:avLst/>
          </a:prstGeom>
          <a:solidFill>
            <a:srgbClr val="4A3020"/>
          </a:solidFill>
          <a:ln w="12700">
            <a:solidFill>
              <a:srgbClr val="4A302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Shape 3"/>
          <p:cNvSpPr/>
          <p:nvPr/>
        </p:nvSpPr>
        <p:spPr>
          <a:xfrm>
            <a:off x="5943600" y="-731520"/>
            <a:ext cx="4114800" cy="4114800"/>
          </a:xfrm>
          <a:prstGeom prst="ellipse">
            <a:avLst/>
          </a:prstGeom>
          <a:solidFill>
            <a:srgbClr val="C8702A">
              <a:alpha val="12000"/>
            </a:srgbClr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Shape 4"/>
          <p:cNvSpPr/>
          <p:nvPr/>
        </p:nvSpPr>
        <p:spPr>
          <a:xfrm>
            <a:off x="6583680" y="457200"/>
            <a:ext cx="2560320" cy="2560320"/>
          </a:xfrm>
          <a:prstGeom prst="ellipse">
            <a:avLst/>
          </a:prstGeom>
          <a:solidFill>
            <a:srgbClr val="D4813A">
              <a:alpha val="18000"/>
            </a:srgbClr>
          </a:solidFill>
          <a:ln w="9525">
            <a:solidFill>
              <a:srgbClr val="F0C06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" name="Shape 5"/>
          <p:cNvSpPr/>
          <p:nvPr/>
        </p:nvSpPr>
        <p:spPr>
          <a:xfrm>
            <a:off x="6400800" y="1005840"/>
            <a:ext cx="2468880" cy="1371600"/>
          </a:xfrm>
          <a:prstGeom prst="rect">
            <a:avLst/>
          </a:prstGeom>
          <a:solidFill>
            <a:srgbClr val="4A3020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" name="Shape 6"/>
          <p:cNvSpPr/>
          <p:nvPr/>
        </p:nvSpPr>
        <p:spPr>
          <a:xfrm>
            <a:off x="6858000" y="667512"/>
            <a:ext cx="1554480" cy="502920"/>
          </a:xfrm>
          <a:prstGeom prst="rect">
            <a:avLst/>
          </a:prstGeom>
          <a:solidFill>
            <a:srgbClr val="4A3020"/>
          </a:solidFill>
          <a:ln w="9525">
            <a:solidFill>
              <a:srgbClr val="7B4A2D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Shape 7"/>
          <p:cNvSpPr/>
          <p:nvPr/>
        </p:nvSpPr>
        <p:spPr>
          <a:xfrm>
            <a:off x="6492240" y="2194560"/>
            <a:ext cx="594360" cy="384048"/>
          </a:xfrm>
          <a:prstGeom prst="ellipse">
            <a:avLst/>
          </a:prstGeom>
          <a:solidFill>
            <a:srgbClr val="1A0E08"/>
          </a:solidFill>
          <a:ln w="19050">
            <a:solidFill>
              <a:srgbClr val="F0C06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" name="Shape 8"/>
          <p:cNvSpPr/>
          <p:nvPr/>
        </p:nvSpPr>
        <p:spPr>
          <a:xfrm>
            <a:off x="8183880" y="2194560"/>
            <a:ext cx="594360" cy="384048"/>
          </a:xfrm>
          <a:prstGeom prst="ellipse">
            <a:avLst/>
          </a:prstGeom>
          <a:solidFill>
            <a:srgbClr val="1A0E08"/>
          </a:solidFill>
          <a:ln w="19050">
            <a:solidFill>
              <a:srgbClr val="F0C06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" name="Shape 9"/>
          <p:cNvSpPr/>
          <p:nvPr/>
        </p:nvSpPr>
        <p:spPr>
          <a:xfrm>
            <a:off x="6583680" y="1280160"/>
            <a:ext cx="274320" cy="1307592"/>
          </a:xfrm>
          <a:prstGeom prst="line">
            <a:avLst/>
          </a:prstGeom>
          <a:noFill/>
          <a:ln w="8890">
            <a:solidFill>
              <a:srgbClr val="F0C060">
                <a:alpha val="60000"/>
              </a:srgbClr>
            </a:solidFill>
            <a:prstDash val="sysDash"/>
          </a:ln>
        </p:spPr>
        <p:txBody>
          <a:bodyPr/>
          <a:lstStyle/>
          <a:p>
            <a:endParaRPr lang="en-IN"/>
          </a:p>
        </p:txBody>
      </p:sp>
      <p:sp>
        <p:nvSpPr>
          <p:cNvPr id="12" name="Shape 10"/>
          <p:cNvSpPr/>
          <p:nvPr/>
        </p:nvSpPr>
        <p:spPr>
          <a:xfrm>
            <a:off x="7040880" y="1161288"/>
            <a:ext cx="274320" cy="1426464"/>
          </a:xfrm>
          <a:prstGeom prst="line">
            <a:avLst/>
          </a:prstGeom>
          <a:noFill/>
          <a:ln w="8890">
            <a:solidFill>
              <a:srgbClr val="F0C060">
                <a:alpha val="52000"/>
              </a:srgbClr>
            </a:solidFill>
            <a:prstDash val="sysDash"/>
          </a:ln>
        </p:spPr>
        <p:txBody>
          <a:bodyPr/>
          <a:lstStyle/>
          <a:p>
            <a:endParaRPr lang="en-IN"/>
          </a:p>
        </p:txBody>
      </p:sp>
      <p:sp>
        <p:nvSpPr>
          <p:cNvPr id="13" name="Shape 11"/>
          <p:cNvSpPr/>
          <p:nvPr/>
        </p:nvSpPr>
        <p:spPr>
          <a:xfrm>
            <a:off x="7680960" y="1161288"/>
            <a:ext cx="4572" cy="1426464"/>
          </a:xfrm>
          <a:prstGeom prst="line">
            <a:avLst/>
          </a:prstGeom>
          <a:noFill/>
          <a:ln w="8890">
            <a:solidFill>
              <a:srgbClr val="F0C060">
                <a:alpha val="44000"/>
              </a:srgbClr>
            </a:solidFill>
            <a:prstDash val="sysDash"/>
          </a:ln>
        </p:spPr>
        <p:txBody>
          <a:bodyPr/>
          <a:lstStyle/>
          <a:p>
            <a:endParaRPr lang="en-IN"/>
          </a:p>
        </p:txBody>
      </p:sp>
      <p:sp>
        <p:nvSpPr>
          <p:cNvPr id="14" name="Shape 12"/>
          <p:cNvSpPr/>
          <p:nvPr/>
        </p:nvSpPr>
        <p:spPr>
          <a:xfrm>
            <a:off x="8046720" y="1161288"/>
            <a:ext cx="91440" cy="1426464"/>
          </a:xfrm>
          <a:prstGeom prst="line">
            <a:avLst/>
          </a:prstGeom>
          <a:noFill/>
          <a:ln w="8890">
            <a:solidFill>
              <a:srgbClr val="F0C060">
                <a:alpha val="36000"/>
              </a:srgbClr>
            </a:solidFill>
            <a:prstDash val="sysDash"/>
          </a:ln>
        </p:spPr>
        <p:txBody>
          <a:bodyPr/>
          <a:lstStyle/>
          <a:p>
            <a:endParaRPr lang="en-IN"/>
          </a:p>
        </p:txBody>
      </p:sp>
      <p:sp>
        <p:nvSpPr>
          <p:cNvPr id="15" name="Shape 13"/>
          <p:cNvSpPr/>
          <p:nvPr/>
        </p:nvSpPr>
        <p:spPr>
          <a:xfrm>
            <a:off x="8412480" y="1280160"/>
            <a:ext cx="182880" cy="1307592"/>
          </a:xfrm>
          <a:prstGeom prst="line">
            <a:avLst/>
          </a:prstGeom>
          <a:noFill/>
          <a:ln w="8890">
            <a:solidFill>
              <a:srgbClr val="F0C060">
                <a:alpha val="28000"/>
              </a:srgbClr>
            </a:solidFill>
            <a:prstDash val="sysDash"/>
          </a:ln>
        </p:spPr>
        <p:txBody>
          <a:bodyPr/>
          <a:lstStyle/>
          <a:p>
            <a:endParaRPr lang="en-IN"/>
          </a:p>
        </p:txBody>
      </p:sp>
      <p:sp>
        <p:nvSpPr>
          <p:cNvPr id="16" name="Shape 14"/>
          <p:cNvSpPr/>
          <p:nvPr/>
        </p:nvSpPr>
        <p:spPr>
          <a:xfrm>
            <a:off x="6995160" y="2560320"/>
            <a:ext cx="1280160" cy="201168"/>
          </a:xfrm>
          <a:prstGeom prst="rect">
            <a:avLst/>
          </a:prstGeom>
          <a:solidFill>
            <a:srgbClr val="2C1A0E"/>
          </a:solidFill>
          <a:ln w="9525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7" name="Text 15"/>
          <p:cNvSpPr/>
          <p:nvPr/>
        </p:nvSpPr>
        <p:spPr>
          <a:xfrm>
            <a:off x="6400800" y="2834640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kern="0" spc="200" dirty="0">
                <a:solidFill>
                  <a:srgbClr val="E8A05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UV SCANNER  ●  ACTIVE</a:t>
            </a:r>
            <a:endParaRPr lang="en-US" sz="650" dirty="0"/>
          </a:p>
        </p:txBody>
      </p:sp>
      <p:sp>
        <p:nvSpPr>
          <p:cNvPr id="18" name="Shape 16"/>
          <p:cNvSpPr/>
          <p:nvPr/>
        </p:nvSpPr>
        <p:spPr>
          <a:xfrm>
            <a:off x="6995160" y="749808"/>
            <a:ext cx="182880" cy="182880"/>
          </a:xfrm>
          <a:prstGeom prst="ellipse">
            <a:avLst/>
          </a:prstGeom>
          <a:solidFill>
            <a:srgbClr val="E8A05A">
              <a:alpha val="65000"/>
            </a:srgbClr>
          </a:solidFill>
          <a:ln w="9525">
            <a:solidFill>
              <a:srgbClr val="E8A05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9" name="Shape 17"/>
          <p:cNvSpPr/>
          <p:nvPr/>
        </p:nvSpPr>
        <p:spPr>
          <a:xfrm>
            <a:off x="7269480" y="749808"/>
            <a:ext cx="182880" cy="182880"/>
          </a:xfrm>
          <a:prstGeom prst="ellipse">
            <a:avLst/>
          </a:prstGeom>
          <a:solidFill>
            <a:srgbClr val="E8A05A">
              <a:alpha val="45000"/>
            </a:srgbClr>
          </a:solidFill>
          <a:ln w="9525">
            <a:solidFill>
              <a:srgbClr val="E8A05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0" name="Shape 18"/>
          <p:cNvSpPr/>
          <p:nvPr/>
        </p:nvSpPr>
        <p:spPr>
          <a:xfrm>
            <a:off x="6995160" y="1252728"/>
            <a:ext cx="1280160" cy="256032"/>
          </a:xfrm>
          <a:prstGeom prst="rect">
            <a:avLst/>
          </a:prstGeom>
          <a:solidFill>
            <a:srgbClr val="3A2010"/>
          </a:solidFill>
          <a:ln w="12700">
            <a:solidFill>
              <a:srgbClr val="F0C06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1" name="Text 19"/>
          <p:cNvSpPr/>
          <p:nvPr/>
        </p:nvSpPr>
        <p:spPr>
          <a:xfrm>
            <a:off x="6995160" y="1252728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dirty="0">
                <a:solidFill>
                  <a:srgbClr val="F0C0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ANPR  ●  SCANNING</a:t>
            </a:r>
            <a:endParaRPr lang="en-US" sz="650" dirty="0"/>
          </a:p>
        </p:txBody>
      </p:sp>
      <p:sp>
        <p:nvSpPr>
          <p:cNvPr id="22" name="Shape 20"/>
          <p:cNvSpPr/>
          <p:nvPr/>
        </p:nvSpPr>
        <p:spPr>
          <a:xfrm>
            <a:off x="5989320" y="3200400"/>
            <a:ext cx="2743200" cy="219456"/>
          </a:xfrm>
          <a:prstGeom prst="rect">
            <a:avLst/>
          </a:prstGeom>
          <a:solidFill>
            <a:srgbClr val="3A2010"/>
          </a:solidFill>
          <a:ln w="6350">
            <a:solidFill>
              <a:srgbClr val="7B4A2D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3" name="Shape 21"/>
          <p:cNvSpPr/>
          <p:nvPr/>
        </p:nvSpPr>
        <p:spPr>
          <a:xfrm>
            <a:off x="5989320" y="3200400"/>
            <a:ext cx="36576" cy="219456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4" name="Text 22"/>
          <p:cNvSpPr/>
          <p:nvPr/>
        </p:nvSpPr>
        <p:spPr>
          <a:xfrm>
            <a:off x="6080760" y="3200400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150" dirty="0">
                <a:solidFill>
                  <a:srgbClr val="E8D4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AIRPORTS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5989320" y="3493008"/>
            <a:ext cx="2743200" cy="219456"/>
          </a:xfrm>
          <a:prstGeom prst="rect">
            <a:avLst/>
          </a:prstGeom>
          <a:solidFill>
            <a:srgbClr val="3A2010"/>
          </a:solidFill>
          <a:ln w="6350">
            <a:solidFill>
              <a:srgbClr val="7B4A2D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6" name="Shape 24"/>
          <p:cNvSpPr/>
          <p:nvPr/>
        </p:nvSpPr>
        <p:spPr>
          <a:xfrm>
            <a:off x="5989320" y="3493008"/>
            <a:ext cx="36576" cy="219456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7" name="Text 25"/>
          <p:cNvSpPr/>
          <p:nvPr/>
        </p:nvSpPr>
        <p:spPr>
          <a:xfrm>
            <a:off x="6080760" y="3493008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150" dirty="0">
                <a:solidFill>
                  <a:srgbClr val="E8D4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BORDERS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5989320" y="3785616"/>
            <a:ext cx="2743200" cy="219456"/>
          </a:xfrm>
          <a:prstGeom prst="rect">
            <a:avLst/>
          </a:prstGeom>
          <a:solidFill>
            <a:srgbClr val="3A2010"/>
          </a:solidFill>
          <a:ln w="6350">
            <a:solidFill>
              <a:srgbClr val="7B4A2D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9" name="Shape 27"/>
          <p:cNvSpPr/>
          <p:nvPr/>
        </p:nvSpPr>
        <p:spPr>
          <a:xfrm>
            <a:off x="5989320" y="3785616"/>
            <a:ext cx="36576" cy="219456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0" name="Text 28"/>
          <p:cNvSpPr/>
          <p:nvPr/>
        </p:nvSpPr>
        <p:spPr>
          <a:xfrm>
            <a:off x="6080760" y="3785616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150" dirty="0">
                <a:solidFill>
                  <a:srgbClr val="E8D4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MILITARY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5989320" y="4078224"/>
            <a:ext cx="2743200" cy="219456"/>
          </a:xfrm>
          <a:prstGeom prst="rect">
            <a:avLst/>
          </a:prstGeom>
          <a:solidFill>
            <a:srgbClr val="3A2010"/>
          </a:solidFill>
          <a:ln w="6350">
            <a:solidFill>
              <a:srgbClr val="7B4A2D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2" name="Shape 30"/>
          <p:cNvSpPr/>
          <p:nvPr/>
        </p:nvSpPr>
        <p:spPr>
          <a:xfrm>
            <a:off x="5989320" y="4078224"/>
            <a:ext cx="36576" cy="219456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3" name="Text 31"/>
          <p:cNvSpPr/>
          <p:nvPr/>
        </p:nvSpPr>
        <p:spPr>
          <a:xfrm>
            <a:off x="6080760" y="4078224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150" dirty="0">
                <a:solidFill>
                  <a:srgbClr val="E8D4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PARLIAMENT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5989320" y="4370832"/>
            <a:ext cx="2743200" cy="219456"/>
          </a:xfrm>
          <a:prstGeom prst="rect">
            <a:avLst/>
          </a:prstGeom>
          <a:solidFill>
            <a:srgbClr val="3A2010"/>
          </a:solidFill>
          <a:ln w="6350">
            <a:solidFill>
              <a:srgbClr val="7B4A2D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5" name="Shape 33"/>
          <p:cNvSpPr/>
          <p:nvPr/>
        </p:nvSpPr>
        <p:spPr>
          <a:xfrm>
            <a:off x="5989320" y="4370832"/>
            <a:ext cx="36576" cy="219456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6" name="Text 34"/>
          <p:cNvSpPr/>
          <p:nvPr/>
        </p:nvSpPr>
        <p:spPr>
          <a:xfrm>
            <a:off x="6080760" y="4370832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150" dirty="0">
                <a:solidFill>
                  <a:srgbClr val="E8D4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HIGH-VALUE SITES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384048" y="384048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250" dirty="0">
                <a:solidFill>
                  <a:srgbClr val="E8A05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ADVANCED SECURITY INTELLIGENCE PLATFORM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347472" y="685800"/>
            <a:ext cx="50292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UVSS</a:t>
            </a:r>
            <a:endParaRPr lang="en-US" sz="9600" dirty="0"/>
          </a:p>
        </p:txBody>
      </p:sp>
      <p:sp>
        <p:nvSpPr>
          <p:cNvPr id="39" name="Text 37"/>
          <p:cNvSpPr/>
          <p:nvPr/>
        </p:nvSpPr>
        <p:spPr>
          <a:xfrm>
            <a:off x="365760" y="2084832"/>
            <a:ext cx="5029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 dirty="0">
                <a:solidFill>
                  <a:srgbClr val="F5C8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Under Vehicle Surveillance System</a:t>
            </a:r>
            <a:endParaRPr lang="en-US" sz="1900" dirty="0"/>
          </a:p>
        </p:txBody>
      </p:sp>
      <p:sp>
        <p:nvSpPr>
          <p:cNvPr id="40" name="Shape 38"/>
          <p:cNvSpPr/>
          <p:nvPr/>
        </p:nvSpPr>
        <p:spPr>
          <a:xfrm>
            <a:off x="365760" y="2633472"/>
            <a:ext cx="3657600" cy="36576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1" name="Shape 39"/>
          <p:cNvSpPr/>
          <p:nvPr/>
        </p:nvSpPr>
        <p:spPr>
          <a:xfrm>
            <a:off x="4114800" y="2633472"/>
            <a:ext cx="731520" cy="36576"/>
          </a:xfrm>
          <a:prstGeom prst="rect">
            <a:avLst/>
          </a:prstGeom>
          <a:solidFill>
            <a:srgbClr val="7B4A2D"/>
          </a:solidFill>
          <a:ln w="12700">
            <a:solidFill>
              <a:srgbClr val="7B4A2D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2" name="Text 40"/>
          <p:cNvSpPr/>
          <p:nvPr/>
        </p:nvSpPr>
        <p:spPr>
          <a:xfrm>
            <a:off x="365760" y="2761488"/>
            <a:ext cx="50749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E8D4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full-spectrum vehicle intelligence platform combining AI-powered plate recognition, occupant profiling, and under-vehicle threat analysis into one unified real-time pipeline.</a:t>
            </a:r>
            <a:endParaRPr lang="en-US" sz="1150" dirty="0"/>
          </a:p>
        </p:txBody>
      </p:sp>
      <p:sp>
        <p:nvSpPr>
          <p:cNvPr id="43" name="Shape 41"/>
          <p:cNvSpPr/>
          <p:nvPr/>
        </p:nvSpPr>
        <p:spPr>
          <a:xfrm>
            <a:off x="365760" y="3712464"/>
            <a:ext cx="1572768" cy="256032"/>
          </a:xfrm>
          <a:prstGeom prst="roundRect">
            <a:avLst>
              <a:gd name="adj" fmla="val 21429"/>
            </a:avLst>
          </a:prstGeom>
          <a:solidFill>
            <a:srgbClr val="4A3020"/>
          </a:solidFill>
          <a:ln w="9525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4" name="Text 42"/>
          <p:cNvSpPr/>
          <p:nvPr/>
        </p:nvSpPr>
        <p:spPr>
          <a:xfrm>
            <a:off x="365760" y="3712464"/>
            <a:ext cx="1572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kern="0" spc="100" dirty="0">
                <a:solidFill>
                  <a:srgbClr val="E8A05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AI / ML</a:t>
            </a:r>
            <a:endParaRPr lang="en-US" sz="750" dirty="0"/>
          </a:p>
        </p:txBody>
      </p:sp>
      <p:sp>
        <p:nvSpPr>
          <p:cNvPr id="45" name="Shape 43"/>
          <p:cNvSpPr/>
          <p:nvPr/>
        </p:nvSpPr>
        <p:spPr>
          <a:xfrm>
            <a:off x="2121408" y="3712464"/>
            <a:ext cx="1572768" cy="256032"/>
          </a:xfrm>
          <a:prstGeom prst="roundRect">
            <a:avLst>
              <a:gd name="adj" fmla="val 21429"/>
            </a:avLst>
          </a:prstGeom>
          <a:solidFill>
            <a:srgbClr val="4A3020"/>
          </a:solidFill>
          <a:ln w="9525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6" name="Text 44"/>
          <p:cNvSpPr/>
          <p:nvPr/>
        </p:nvSpPr>
        <p:spPr>
          <a:xfrm>
            <a:off x="2121408" y="3712464"/>
            <a:ext cx="1572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kern="0" spc="100" dirty="0">
                <a:solidFill>
                  <a:srgbClr val="E8A05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Computer Vision</a:t>
            </a:r>
            <a:endParaRPr lang="en-US" sz="750" dirty="0"/>
          </a:p>
        </p:txBody>
      </p:sp>
      <p:sp>
        <p:nvSpPr>
          <p:cNvPr id="47" name="Shape 45"/>
          <p:cNvSpPr/>
          <p:nvPr/>
        </p:nvSpPr>
        <p:spPr>
          <a:xfrm>
            <a:off x="3877056" y="3712464"/>
            <a:ext cx="1572768" cy="256032"/>
          </a:xfrm>
          <a:prstGeom prst="roundRect">
            <a:avLst>
              <a:gd name="adj" fmla="val 21429"/>
            </a:avLst>
          </a:prstGeom>
          <a:solidFill>
            <a:srgbClr val="4A3020"/>
          </a:solidFill>
          <a:ln w="9525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8" name="Text 46"/>
          <p:cNvSpPr/>
          <p:nvPr/>
        </p:nvSpPr>
        <p:spPr>
          <a:xfrm>
            <a:off x="3877056" y="3712464"/>
            <a:ext cx="1572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kern="0" spc="100" dirty="0">
                <a:solidFill>
                  <a:srgbClr val="E8A05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ANPR</a:t>
            </a:r>
            <a:endParaRPr lang="en-US" sz="750" dirty="0"/>
          </a:p>
        </p:txBody>
      </p:sp>
      <p:sp>
        <p:nvSpPr>
          <p:cNvPr id="49" name="Shape 47"/>
          <p:cNvSpPr/>
          <p:nvPr/>
        </p:nvSpPr>
        <p:spPr>
          <a:xfrm>
            <a:off x="365760" y="4041648"/>
            <a:ext cx="1572768" cy="256032"/>
          </a:xfrm>
          <a:prstGeom prst="roundRect">
            <a:avLst>
              <a:gd name="adj" fmla="val 21429"/>
            </a:avLst>
          </a:prstGeom>
          <a:solidFill>
            <a:srgbClr val="4A3020"/>
          </a:solidFill>
          <a:ln w="9525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0" name="Text 48"/>
          <p:cNvSpPr/>
          <p:nvPr/>
        </p:nvSpPr>
        <p:spPr>
          <a:xfrm>
            <a:off x="365760" y="4041648"/>
            <a:ext cx="1572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kern="0" spc="100" dirty="0">
                <a:solidFill>
                  <a:srgbClr val="E8A05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IED Detection</a:t>
            </a:r>
            <a:endParaRPr lang="en-US" sz="750" dirty="0"/>
          </a:p>
        </p:txBody>
      </p:sp>
      <p:sp>
        <p:nvSpPr>
          <p:cNvPr id="51" name="Shape 49"/>
          <p:cNvSpPr/>
          <p:nvPr/>
        </p:nvSpPr>
        <p:spPr>
          <a:xfrm>
            <a:off x="2121408" y="4041648"/>
            <a:ext cx="1572768" cy="256032"/>
          </a:xfrm>
          <a:prstGeom prst="roundRect">
            <a:avLst>
              <a:gd name="adj" fmla="val 21429"/>
            </a:avLst>
          </a:prstGeom>
          <a:solidFill>
            <a:srgbClr val="4A3020"/>
          </a:solidFill>
          <a:ln w="9525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2" name="Text 50"/>
          <p:cNvSpPr/>
          <p:nvPr/>
        </p:nvSpPr>
        <p:spPr>
          <a:xfrm>
            <a:off x="2121408" y="4041648"/>
            <a:ext cx="1572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kern="0" spc="100" dirty="0">
                <a:solidFill>
                  <a:srgbClr val="E8A05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Narcotics</a:t>
            </a:r>
            <a:endParaRPr lang="en-US" sz="750" dirty="0"/>
          </a:p>
        </p:txBody>
      </p:sp>
      <p:sp>
        <p:nvSpPr>
          <p:cNvPr id="53" name="Shape 51"/>
          <p:cNvSpPr/>
          <p:nvPr/>
        </p:nvSpPr>
        <p:spPr>
          <a:xfrm>
            <a:off x="3877056" y="4041648"/>
            <a:ext cx="1572768" cy="256032"/>
          </a:xfrm>
          <a:prstGeom prst="roundRect">
            <a:avLst>
              <a:gd name="adj" fmla="val 21429"/>
            </a:avLst>
          </a:prstGeom>
          <a:solidFill>
            <a:srgbClr val="4A3020"/>
          </a:solidFill>
          <a:ln w="9525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4" name="Text 52"/>
          <p:cNvSpPr/>
          <p:nvPr/>
        </p:nvSpPr>
        <p:spPr>
          <a:xfrm>
            <a:off x="3877056" y="4041648"/>
            <a:ext cx="1572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kern="0" spc="100" dirty="0">
                <a:solidFill>
                  <a:srgbClr val="E8A05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Real-time DB</a:t>
            </a:r>
            <a:endParaRPr lang="en-US" sz="750" dirty="0"/>
          </a:p>
        </p:txBody>
      </p:sp>
      <p:sp>
        <p:nvSpPr>
          <p:cNvPr id="55" name="Text 53"/>
          <p:cNvSpPr/>
          <p:nvPr/>
        </p:nvSpPr>
        <p:spPr>
          <a:xfrm>
            <a:off x="365760" y="48646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kern="0" spc="150" dirty="0">
                <a:solidFill>
                  <a:srgbClr val="A078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PROJECT PROPOSAL  ·  CONFIDENTIAL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3D2B1F"/>
          </a:solidFill>
          <a:ln w="12700">
            <a:solidFill>
              <a:srgbClr val="3D2B1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" name="Shape 1"/>
          <p:cNvSpPr/>
          <p:nvPr/>
        </p:nvSpPr>
        <p:spPr>
          <a:xfrm>
            <a:off x="0" y="502920"/>
            <a:ext cx="9144000" cy="36576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" name="Text 2"/>
          <p:cNvSpPr/>
          <p:nvPr/>
        </p:nvSpPr>
        <p:spPr>
          <a:xfrm>
            <a:off x="320040" y="10972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200" dirty="0">
                <a:solidFill>
                  <a:srgbClr val="E8A05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SYSTEM OVERVIEW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320040" y="27432"/>
            <a:ext cx="7772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" dirty="0">
                <a:solidFill>
                  <a:srgbClr val="000000"/>
                </a:solidFill>
              </a:rPr>
              <a:t>End-to-End Vehicle Intelligence Pipeline</a:t>
            </a:r>
            <a:endParaRPr lang="en-US" sz="100" dirty="0"/>
          </a:p>
        </p:txBody>
      </p:sp>
      <p:sp>
        <p:nvSpPr>
          <p:cNvPr id="6" name="Text 4"/>
          <p:cNvSpPr/>
          <p:nvPr/>
        </p:nvSpPr>
        <p:spPr>
          <a:xfrm>
            <a:off x="3474720" y="91440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End-to-End Vehicle Intelligence Pipeline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256032" y="749808"/>
            <a:ext cx="1389888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  <a:effectLst>
            <a:outerShdw blurRad="76200" dist="381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8" name="Shape 6"/>
          <p:cNvSpPr/>
          <p:nvPr/>
        </p:nvSpPr>
        <p:spPr>
          <a:xfrm>
            <a:off x="256032" y="749808"/>
            <a:ext cx="1389888" cy="64008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Text 7"/>
          <p:cNvSpPr/>
          <p:nvPr/>
        </p:nvSpPr>
        <p:spPr>
          <a:xfrm>
            <a:off x="256032" y="841248"/>
            <a:ext cx="1389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D481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256032" y="1024128"/>
            <a:ext cx="13898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Vehicle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Capture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10896" y="1444752"/>
            <a:ext cx="1280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07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 trigger + full-frame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A07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acquisition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636776" y="1133856"/>
            <a:ext cx="1645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D481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›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737360" y="749808"/>
            <a:ext cx="1389888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  <a:effectLst>
            <a:outerShdw blurRad="76200" dist="381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4" name="Shape 12"/>
          <p:cNvSpPr/>
          <p:nvPr/>
        </p:nvSpPr>
        <p:spPr>
          <a:xfrm>
            <a:off x="1737360" y="749808"/>
            <a:ext cx="1389888" cy="64008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5" name="Text 13"/>
          <p:cNvSpPr/>
          <p:nvPr/>
        </p:nvSpPr>
        <p:spPr>
          <a:xfrm>
            <a:off x="1737360" y="841248"/>
            <a:ext cx="1389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D481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737360" y="1024128"/>
            <a:ext cx="13898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ANPR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 Data Pull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792224" y="1444752"/>
            <a:ext cx="1280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07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 → registry lookup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A07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watchlist cross-check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118104" y="1133856"/>
            <a:ext cx="1645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D481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›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3218688" y="749808"/>
            <a:ext cx="1389888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  <a:effectLst>
            <a:outerShdw blurRad="76200" dist="381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20" name="Shape 18"/>
          <p:cNvSpPr/>
          <p:nvPr/>
        </p:nvSpPr>
        <p:spPr>
          <a:xfrm>
            <a:off x="3218688" y="749808"/>
            <a:ext cx="1389888" cy="64008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1" name="Text 19"/>
          <p:cNvSpPr/>
          <p:nvPr/>
        </p:nvSpPr>
        <p:spPr>
          <a:xfrm>
            <a:off x="3218688" y="841248"/>
            <a:ext cx="1389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D481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218688" y="1024128"/>
            <a:ext cx="13898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Occupant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Scan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273552" y="1444752"/>
            <a:ext cx="1280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07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· gender · age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A07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behaviour flags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4599432" y="1133856"/>
            <a:ext cx="1645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D481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›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4700016" y="749808"/>
            <a:ext cx="1389888" cy="1115568"/>
          </a:xfrm>
          <a:prstGeom prst="rect">
            <a:avLst/>
          </a:prstGeom>
          <a:solidFill>
            <a:srgbClr val="D4813A"/>
          </a:solidFill>
          <a:ln w="9525">
            <a:solidFill>
              <a:srgbClr val="B85C38"/>
            </a:solidFill>
            <a:prstDash val="solid"/>
          </a:ln>
          <a:effectLst>
            <a:outerShdw blurRad="76200" dist="381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26" name="Shape 24"/>
          <p:cNvSpPr/>
          <p:nvPr/>
        </p:nvSpPr>
        <p:spPr>
          <a:xfrm>
            <a:off x="4700016" y="749808"/>
            <a:ext cx="1389888" cy="64008"/>
          </a:xfrm>
          <a:prstGeom prst="rect">
            <a:avLst/>
          </a:prstGeom>
          <a:solidFill>
            <a:srgbClr val="2C1A0E"/>
          </a:solidFill>
          <a:ln w="12700">
            <a:solidFill>
              <a:srgbClr val="2C1A0E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7" name="Text 25"/>
          <p:cNvSpPr/>
          <p:nvPr/>
        </p:nvSpPr>
        <p:spPr>
          <a:xfrm>
            <a:off x="4700016" y="841248"/>
            <a:ext cx="1389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C1A0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700016" y="1024128"/>
            <a:ext cx="13898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UV Scan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754880" y="1444752"/>
            <a:ext cx="1280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4F34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under-vehicle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4F34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panorama analysis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6080760" y="1133856"/>
            <a:ext cx="1645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D481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›</a:t>
            </a:r>
            <a:endParaRPr lang="en-US" sz="1800" dirty="0"/>
          </a:p>
        </p:txBody>
      </p:sp>
      <p:sp>
        <p:nvSpPr>
          <p:cNvPr id="31" name="Shape 29"/>
          <p:cNvSpPr/>
          <p:nvPr/>
        </p:nvSpPr>
        <p:spPr>
          <a:xfrm>
            <a:off x="6181344" y="749808"/>
            <a:ext cx="1389888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  <a:effectLst>
            <a:outerShdw blurRad="76200" dist="381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32" name="Shape 30"/>
          <p:cNvSpPr/>
          <p:nvPr/>
        </p:nvSpPr>
        <p:spPr>
          <a:xfrm>
            <a:off x="6181344" y="749808"/>
            <a:ext cx="1389888" cy="64008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3" name="Text 31"/>
          <p:cNvSpPr/>
          <p:nvPr/>
        </p:nvSpPr>
        <p:spPr>
          <a:xfrm>
            <a:off x="6181344" y="841248"/>
            <a:ext cx="1389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D481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6181344" y="1024128"/>
            <a:ext cx="13898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Threat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Score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6236208" y="1444752"/>
            <a:ext cx="1280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07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Fused risk index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A07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all signals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7562088" y="1133856"/>
            <a:ext cx="1645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D481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›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7662672" y="749808"/>
            <a:ext cx="1389888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  <a:effectLst>
            <a:outerShdw blurRad="76200" dist="381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38" name="Shape 36"/>
          <p:cNvSpPr/>
          <p:nvPr/>
        </p:nvSpPr>
        <p:spPr>
          <a:xfrm>
            <a:off x="7662672" y="749808"/>
            <a:ext cx="1389888" cy="64008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9" name="Text 37"/>
          <p:cNvSpPr/>
          <p:nvPr/>
        </p:nvSpPr>
        <p:spPr>
          <a:xfrm>
            <a:off x="7662672" y="841248"/>
            <a:ext cx="1389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D481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7662672" y="1024128"/>
            <a:ext cx="13898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DB + Alert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7717536" y="1444752"/>
            <a:ext cx="1280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A07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Logged + operator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A07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alerted in real time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256032" y="1965960"/>
            <a:ext cx="4206240" cy="1207008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43" name="Shape 41"/>
          <p:cNvSpPr/>
          <p:nvPr/>
        </p:nvSpPr>
        <p:spPr>
          <a:xfrm>
            <a:off x="256032" y="1965960"/>
            <a:ext cx="4206240" cy="54864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4" name="Text 42"/>
          <p:cNvSpPr/>
          <p:nvPr/>
        </p:nvSpPr>
        <p:spPr>
          <a:xfrm>
            <a:off x="365760" y="2057400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🪪</a:t>
            </a:r>
            <a:endParaRPr lang="en-US" sz="2400" dirty="0"/>
          </a:p>
        </p:txBody>
      </p:sp>
      <p:sp>
        <p:nvSpPr>
          <p:cNvPr id="45" name="Shape 43"/>
          <p:cNvSpPr/>
          <p:nvPr/>
        </p:nvSpPr>
        <p:spPr>
          <a:xfrm>
            <a:off x="310896" y="2642616"/>
            <a:ext cx="4096512" cy="36576"/>
          </a:xfrm>
          <a:prstGeom prst="rect">
            <a:avLst/>
          </a:prstGeom>
          <a:solidFill>
            <a:srgbClr val="F5EAD8"/>
          </a:solidFill>
          <a:ln w="12700">
            <a:solidFill>
              <a:srgbClr val="F5EAD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6" name="Text 44"/>
          <p:cNvSpPr/>
          <p:nvPr/>
        </p:nvSpPr>
        <p:spPr>
          <a:xfrm>
            <a:off x="1005840" y="2057400"/>
            <a:ext cx="33284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ANPR — Plate Recognition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365760" y="2697480"/>
            <a:ext cx="39867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5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High-speed OCR queries government &amp; transport databases for owner details, vehicle history, insurance status and live watchlist cross-checks — results returned in seconds.</a:t>
            </a:r>
            <a:endParaRPr lang="en-US" sz="950" dirty="0"/>
          </a:p>
        </p:txBody>
      </p:sp>
      <p:sp>
        <p:nvSpPr>
          <p:cNvPr id="48" name="Shape 46"/>
          <p:cNvSpPr/>
          <p:nvPr/>
        </p:nvSpPr>
        <p:spPr>
          <a:xfrm>
            <a:off x="4663440" y="1965960"/>
            <a:ext cx="4206240" cy="1207008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49" name="Shape 47"/>
          <p:cNvSpPr/>
          <p:nvPr/>
        </p:nvSpPr>
        <p:spPr>
          <a:xfrm>
            <a:off x="4663440" y="1965960"/>
            <a:ext cx="4206240" cy="54864"/>
          </a:xfrm>
          <a:prstGeom prst="rect">
            <a:avLst/>
          </a:prstGeom>
          <a:solidFill>
            <a:srgbClr val="C86020"/>
          </a:solidFill>
          <a:ln w="12700">
            <a:solidFill>
              <a:srgbClr val="C8602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0" name="Text 48"/>
          <p:cNvSpPr/>
          <p:nvPr/>
        </p:nvSpPr>
        <p:spPr>
          <a:xfrm>
            <a:off x="4773168" y="2057400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👥</a:t>
            </a:r>
            <a:endParaRPr lang="en-US" sz="2400" dirty="0"/>
          </a:p>
        </p:txBody>
      </p:sp>
      <p:sp>
        <p:nvSpPr>
          <p:cNvPr id="51" name="Shape 49"/>
          <p:cNvSpPr/>
          <p:nvPr/>
        </p:nvSpPr>
        <p:spPr>
          <a:xfrm>
            <a:off x="4718304" y="2642616"/>
            <a:ext cx="4096512" cy="36576"/>
          </a:xfrm>
          <a:prstGeom prst="rect">
            <a:avLst/>
          </a:prstGeom>
          <a:solidFill>
            <a:srgbClr val="F5EAD8"/>
          </a:solidFill>
          <a:ln w="12700">
            <a:solidFill>
              <a:srgbClr val="F5EAD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2" name="Text 50"/>
          <p:cNvSpPr/>
          <p:nvPr/>
        </p:nvSpPr>
        <p:spPr>
          <a:xfrm>
            <a:off x="5413248" y="2057400"/>
            <a:ext cx="33284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Occupant Intelligence</a:t>
            </a:r>
            <a:endParaRPr lang="en-US" sz="1200" dirty="0"/>
          </a:p>
        </p:txBody>
      </p:sp>
      <p:sp>
        <p:nvSpPr>
          <p:cNvPr id="53" name="Text 51"/>
          <p:cNvSpPr/>
          <p:nvPr/>
        </p:nvSpPr>
        <p:spPr>
          <a:xfrm>
            <a:off x="4773168" y="2697480"/>
            <a:ext cx="39867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5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 model counts occupants, infers gender and age range, flags behavioural anomalies. Optional Wi-Fi / RF imaging for tinted-glass or opaque vehicles.</a:t>
            </a:r>
            <a:endParaRPr lang="en-US" sz="950" dirty="0"/>
          </a:p>
        </p:txBody>
      </p:sp>
      <p:sp>
        <p:nvSpPr>
          <p:cNvPr id="54" name="Shape 52"/>
          <p:cNvSpPr/>
          <p:nvPr/>
        </p:nvSpPr>
        <p:spPr>
          <a:xfrm>
            <a:off x="256032" y="3310128"/>
            <a:ext cx="4206240" cy="1207008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55" name="Shape 53"/>
          <p:cNvSpPr/>
          <p:nvPr/>
        </p:nvSpPr>
        <p:spPr>
          <a:xfrm>
            <a:off x="256032" y="3310128"/>
            <a:ext cx="4206240" cy="54864"/>
          </a:xfrm>
          <a:prstGeom prst="rect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6" name="Text 54"/>
          <p:cNvSpPr/>
          <p:nvPr/>
        </p:nvSpPr>
        <p:spPr>
          <a:xfrm>
            <a:off x="365760" y="3401568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🔦</a:t>
            </a:r>
            <a:endParaRPr lang="en-US" sz="2400" dirty="0"/>
          </a:p>
        </p:txBody>
      </p:sp>
      <p:sp>
        <p:nvSpPr>
          <p:cNvPr id="57" name="Shape 55"/>
          <p:cNvSpPr/>
          <p:nvPr/>
        </p:nvSpPr>
        <p:spPr>
          <a:xfrm>
            <a:off x="310896" y="3986784"/>
            <a:ext cx="4096512" cy="36576"/>
          </a:xfrm>
          <a:prstGeom prst="rect">
            <a:avLst/>
          </a:prstGeom>
          <a:solidFill>
            <a:srgbClr val="F5EAD8"/>
          </a:solidFill>
          <a:ln w="12700">
            <a:solidFill>
              <a:srgbClr val="F5EAD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8" name="Text 56"/>
          <p:cNvSpPr/>
          <p:nvPr/>
        </p:nvSpPr>
        <p:spPr>
          <a:xfrm>
            <a:off x="1005840" y="3401568"/>
            <a:ext cx="33284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Smart UV Illumination Array</a:t>
            </a:r>
            <a:endParaRPr lang="en-US" sz="1200" dirty="0"/>
          </a:p>
        </p:txBody>
      </p:sp>
      <p:sp>
        <p:nvSpPr>
          <p:cNvPr id="59" name="Text 57"/>
          <p:cNvSpPr/>
          <p:nvPr/>
        </p:nvSpPr>
        <p:spPr>
          <a:xfrm>
            <a:off x="365760" y="4041648"/>
            <a:ext cx="39867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5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Structured-light LEDs eliminate shadow artefacts. Multi-angle cameras stitch a full underbody panorama regardless of vehicle speed or approach height.</a:t>
            </a:r>
            <a:endParaRPr lang="en-US" sz="950" dirty="0"/>
          </a:p>
        </p:txBody>
      </p:sp>
      <p:sp>
        <p:nvSpPr>
          <p:cNvPr id="60" name="Shape 58"/>
          <p:cNvSpPr/>
          <p:nvPr/>
        </p:nvSpPr>
        <p:spPr>
          <a:xfrm>
            <a:off x="4663440" y="3310128"/>
            <a:ext cx="4206240" cy="1207008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61" name="Shape 59"/>
          <p:cNvSpPr/>
          <p:nvPr/>
        </p:nvSpPr>
        <p:spPr>
          <a:xfrm>
            <a:off x="4663440" y="3310128"/>
            <a:ext cx="4206240" cy="54864"/>
          </a:xfrm>
          <a:prstGeom prst="rect">
            <a:avLst/>
          </a:prstGeom>
          <a:solidFill>
            <a:srgbClr val="B85C38"/>
          </a:solidFill>
          <a:ln w="12700">
            <a:solidFill>
              <a:srgbClr val="B85C3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2" name="Text 60"/>
          <p:cNvSpPr/>
          <p:nvPr/>
        </p:nvSpPr>
        <p:spPr>
          <a:xfrm>
            <a:off x="4773168" y="3401568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🤖</a:t>
            </a:r>
            <a:endParaRPr lang="en-US" sz="2400" dirty="0"/>
          </a:p>
        </p:txBody>
      </p:sp>
      <p:sp>
        <p:nvSpPr>
          <p:cNvPr id="63" name="Shape 61"/>
          <p:cNvSpPr/>
          <p:nvPr/>
        </p:nvSpPr>
        <p:spPr>
          <a:xfrm>
            <a:off x="4718304" y="3986784"/>
            <a:ext cx="4096512" cy="36576"/>
          </a:xfrm>
          <a:prstGeom prst="rect">
            <a:avLst/>
          </a:prstGeom>
          <a:solidFill>
            <a:srgbClr val="F5EAD8"/>
          </a:solidFill>
          <a:ln w="12700">
            <a:solidFill>
              <a:srgbClr val="F5EAD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4" name="Text 62"/>
          <p:cNvSpPr/>
          <p:nvPr/>
        </p:nvSpPr>
        <p:spPr>
          <a:xfrm>
            <a:off x="5413248" y="3401568"/>
            <a:ext cx="33284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Threat Analysis Engine</a:t>
            </a:r>
            <a:endParaRPr lang="en-US" sz="1200" dirty="0"/>
          </a:p>
        </p:txBody>
      </p:sp>
      <p:sp>
        <p:nvSpPr>
          <p:cNvPr id="65" name="Text 63"/>
          <p:cNvSpPr/>
          <p:nvPr/>
        </p:nvSpPr>
        <p:spPr>
          <a:xfrm>
            <a:off x="4773168" y="4041648"/>
            <a:ext cx="39867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5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Proprietary ML models trained on real threat signatures — detects structural anomalies, foreign attachments, and 6+ threat classes in near real-time.</a:t>
            </a:r>
            <a:endParaRPr lang="en-US" sz="950" dirty="0"/>
          </a:p>
        </p:txBody>
      </p:sp>
      <p:sp>
        <p:nvSpPr>
          <p:cNvPr id="66" name="Shape 64"/>
          <p:cNvSpPr/>
          <p:nvPr/>
        </p:nvSpPr>
        <p:spPr>
          <a:xfrm>
            <a:off x="256032" y="4498848"/>
            <a:ext cx="8631936" cy="457200"/>
          </a:xfrm>
          <a:prstGeom prst="rect">
            <a:avLst/>
          </a:prstGeom>
          <a:solidFill>
            <a:srgbClr val="FFF3E4"/>
          </a:solidFill>
          <a:ln w="9525">
            <a:solidFill>
              <a:srgbClr val="F5C8A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7" name="Shape 65"/>
          <p:cNvSpPr/>
          <p:nvPr/>
        </p:nvSpPr>
        <p:spPr>
          <a:xfrm>
            <a:off x="256032" y="4498848"/>
            <a:ext cx="73152" cy="457200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8" name="Text 66"/>
          <p:cNvSpPr/>
          <p:nvPr/>
        </p:nvSpPr>
        <p:spPr>
          <a:xfrm>
            <a:off x="420624" y="4526280"/>
            <a:ext cx="8321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⚙  IDLE-TIME INTELLIGENCE — When no vehicle is present, the AI revisits low-confidence detections with updated models to retroactively improve accuracy.</a:t>
            </a:r>
            <a:endParaRPr lang="en-US" sz="950" dirty="0"/>
          </a:p>
        </p:txBody>
      </p:sp>
      <p:sp>
        <p:nvSpPr>
          <p:cNvPr id="69" name="Text 67"/>
          <p:cNvSpPr/>
          <p:nvPr/>
        </p:nvSpPr>
        <p:spPr>
          <a:xfrm>
            <a:off x="274320" y="5010912"/>
            <a:ext cx="8686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kern="0" spc="100" dirty="0">
                <a:solidFill>
                  <a:srgbClr val="A078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UVSS  ·  UNDER VEHICLE SURVEILLANCE SYSTEM  ·  CONFIDENTIAL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3D2B1F"/>
          </a:solidFill>
          <a:ln w="12700">
            <a:solidFill>
              <a:srgbClr val="3D2B1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" name="Shape 1"/>
          <p:cNvSpPr/>
          <p:nvPr/>
        </p:nvSpPr>
        <p:spPr>
          <a:xfrm>
            <a:off x="0" y="502920"/>
            <a:ext cx="9144000" cy="36576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" name="Text 2"/>
          <p:cNvSpPr/>
          <p:nvPr/>
        </p:nvSpPr>
        <p:spPr>
          <a:xfrm>
            <a:off x="320040" y="109728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200" dirty="0">
                <a:solidFill>
                  <a:srgbClr val="E8A05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THREAT DETECTION ENGINE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3840480" y="91440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 System Detects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256032" y="658368"/>
            <a:ext cx="4224528" cy="2176272"/>
          </a:xfrm>
          <a:prstGeom prst="rect">
            <a:avLst/>
          </a:prstGeom>
          <a:solidFill>
            <a:srgbClr val="2C1A0E"/>
          </a:solidFill>
          <a:ln w="12700">
            <a:solidFill>
              <a:srgbClr val="7B4A2D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7" name="Shape 5"/>
          <p:cNvSpPr/>
          <p:nvPr/>
        </p:nvSpPr>
        <p:spPr>
          <a:xfrm>
            <a:off x="256032" y="2331720"/>
            <a:ext cx="4224528" cy="502920"/>
          </a:xfrm>
          <a:prstGeom prst="rect">
            <a:avLst/>
          </a:prstGeom>
          <a:solidFill>
            <a:srgbClr val="1A0A04"/>
          </a:solidFill>
          <a:ln w="12700">
            <a:solidFill>
              <a:srgbClr val="1A0A04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" name="Shape 6"/>
          <p:cNvSpPr/>
          <p:nvPr/>
        </p:nvSpPr>
        <p:spPr>
          <a:xfrm>
            <a:off x="256032" y="2331720"/>
            <a:ext cx="4224528" cy="0"/>
          </a:xfrm>
          <a:prstGeom prst="line">
            <a:avLst/>
          </a:prstGeom>
          <a:noFill/>
          <a:ln w="6350">
            <a:solidFill>
              <a:srgbClr val="7B4A2D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Shape 7"/>
          <p:cNvSpPr/>
          <p:nvPr/>
        </p:nvSpPr>
        <p:spPr>
          <a:xfrm>
            <a:off x="548640" y="841248"/>
            <a:ext cx="3639312" cy="1417320"/>
          </a:xfrm>
          <a:prstGeom prst="rect">
            <a:avLst/>
          </a:prstGeom>
          <a:solidFill>
            <a:srgbClr val="3A2010"/>
          </a:solidFill>
          <a:ln w="12700">
            <a:solidFill>
              <a:srgbClr val="7B4A2D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" name="Shape 8"/>
          <p:cNvSpPr/>
          <p:nvPr/>
        </p:nvSpPr>
        <p:spPr>
          <a:xfrm>
            <a:off x="1124712" y="713232"/>
            <a:ext cx="2487168" cy="347472"/>
          </a:xfrm>
          <a:prstGeom prst="rect">
            <a:avLst/>
          </a:prstGeom>
          <a:solidFill>
            <a:srgbClr val="3A2010"/>
          </a:solidFill>
          <a:ln w="9525">
            <a:solidFill>
              <a:srgbClr val="7B4A2D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" name="Shape 9"/>
          <p:cNvSpPr/>
          <p:nvPr/>
        </p:nvSpPr>
        <p:spPr>
          <a:xfrm>
            <a:off x="658368" y="2103120"/>
            <a:ext cx="594360" cy="365760"/>
          </a:xfrm>
          <a:prstGeom prst="ellipse">
            <a:avLst/>
          </a:prstGeom>
          <a:solidFill>
            <a:srgbClr val="120804"/>
          </a:solidFill>
          <a:ln w="19050">
            <a:solidFill>
              <a:srgbClr val="F0C06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2" name="Shape 10"/>
          <p:cNvSpPr/>
          <p:nvPr/>
        </p:nvSpPr>
        <p:spPr>
          <a:xfrm>
            <a:off x="3483864" y="2103120"/>
            <a:ext cx="594360" cy="365760"/>
          </a:xfrm>
          <a:prstGeom prst="ellipse">
            <a:avLst/>
          </a:prstGeom>
          <a:solidFill>
            <a:srgbClr val="120804"/>
          </a:solidFill>
          <a:ln w="19050">
            <a:solidFill>
              <a:srgbClr val="F0C06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3" name="Shape 11"/>
          <p:cNvSpPr/>
          <p:nvPr/>
        </p:nvSpPr>
        <p:spPr>
          <a:xfrm>
            <a:off x="758952" y="1225296"/>
            <a:ext cx="457200" cy="1097280"/>
          </a:xfrm>
          <a:prstGeom prst="line">
            <a:avLst/>
          </a:prstGeom>
          <a:noFill/>
          <a:ln w="8890">
            <a:solidFill>
              <a:srgbClr val="F0C060">
                <a:alpha val="60000"/>
              </a:srgbClr>
            </a:solidFill>
            <a:prstDash val="sysDash"/>
          </a:ln>
        </p:spPr>
        <p:txBody>
          <a:bodyPr/>
          <a:lstStyle/>
          <a:p>
            <a:endParaRPr lang="en-IN"/>
          </a:p>
        </p:txBody>
      </p:sp>
      <p:sp>
        <p:nvSpPr>
          <p:cNvPr id="14" name="Shape 12"/>
          <p:cNvSpPr/>
          <p:nvPr/>
        </p:nvSpPr>
        <p:spPr>
          <a:xfrm>
            <a:off x="1536192" y="877824"/>
            <a:ext cx="91440" cy="1444752"/>
          </a:xfrm>
          <a:prstGeom prst="line">
            <a:avLst/>
          </a:prstGeom>
          <a:noFill/>
          <a:ln w="8890">
            <a:solidFill>
              <a:srgbClr val="F0C060">
                <a:alpha val="52000"/>
              </a:srgbClr>
            </a:solidFill>
            <a:prstDash val="sysDash"/>
          </a:ln>
        </p:spPr>
        <p:txBody>
          <a:bodyPr/>
          <a:lstStyle/>
          <a:p>
            <a:endParaRPr lang="en-IN"/>
          </a:p>
        </p:txBody>
      </p:sp>
      <p:sp>
        <p:nvSpPr>
          <p:cNvPr id="15" name="Shape 13"/>
          <p:cNvSpPr/>
          <p:nvPr/>
        </p:nvSpPr>
        <p:spPr>
          <a:xfrm>
            <a:off x="1993392" y="877824"/>
            <a:ext cx="228600" cy="1444752"/>
          </a:xfrm>
          <a:prstGeom prst="line">
            <a:avLst/>
          </a:prstGeom>
          <a:noFill/>
          <a:ln w="8890">
            <a:solidFill>
              <a:srgbClr val="F0C060">
                <a:alpha val="44000"/>
              </a:srgbClr>
            </a:solidFill>
            <a:prstDash val="sysDash"/>
          </a:ln>
        </p:spPr>
        <p:txBody>
          <a:bodyPr/>
          <a:lstStyle/>
          <a:p>
            <a:endParaRPr lang="en-IN"/>
          </a:p>
        </p:txBody>
      </p:sp>
      <p:sp>
        <p:nvSpPr>
          <p:cNvPr id="16" name="Shape 14"/>
          <p:cNvSpPr/>
          <p:nvPr/>
        </p:nvSpPr>
        <p:spPr>
          <a:xfrm>
            <a:off x="2679192" y="877824"/>
            <a:ext cx="182880" cy="1444752"/>
          </a:xfrm>
          <a:prstGeom prst="line">
            <a:avLst/>
          </a:prstGeom>
          <a:noFill/>
          <a:ln w="8890">
            <a:solidFill>
              <a:srgbClr val="F0C060">
                <a:alpha val="36000"/>
              </a:srgbClr>
            </a:solidFill>
            <a:prstDash val="sysDash"/>
          </a:ln>
        </p:spPr>
        <p:txBody>
          <a:bodyPr/>
          <a:lstStyle/>
          <a:p>
            <a:endParaRPr lang="en-IN"/>
          </a:p>
        </p:txBody>
      </p:sp>
      <p:sp>
        <p:nvSpPr>
          <p:cNvPr id="17" name="Shape 15"/>
          <p:cNvSpPr/>
          <p:nvPr/>
        </p:nvSpPr>
        <p:spPr>
          <a:xfrm>
            <a:off x="3182112" y="877824"/>
            <a:ext cx="228600" cy="1444752"/>
          </a:xfrm>
          <a:prstGeom prst="line">
            <a:avLst/>
          </a:prstGeom>
          <a:noFill/>
          <a:ln w="8890">
            <a:solidFill>
              <a:srgbClr val="F0C060">
                <a:alpha val="28000"/>
              </a:srgbClr>
            </a:solidFill>
            <a:prstDash val="sysDash"/>
          </a:ln>
        </p:spPr>
        <p:txBody>
          <a:bodyPr/>
          <a:lstStyle/>
          <a:p>
            <a:endParaRPr lang="en-IN"/>
          </a:p>
        </p:txBody>
      </p:sp>
      <p:sp>
        <p:nvSpPr>
          <p:cNvPr id="18" name="Shape 16"/>
          <p:cNvSpPr/>
          <p:nvPr/>
        </p:nvSpPr>
        <p:spPr>
          <a:xfrm>
            <a:off x="3456432" y="1225296"/>
            <a:ext cx="320040" cy="1097280"/>
          </a:xfrm>
          <a:prstGeom prst="line">
            <a:avLst/>
          </a:prstGeom>
          <a:noFill/>
          <a:ln w="8890">
            <a:solidFill>
              <a:srgbClr val="F0C060">
                <a:alpha val="20000"/>
              </a:srgbClr>
            </a:solidFill>
            <a:prstDash val="sysDash"/>
          </a:ln>
        </p:spPr>
        <p:txBody>
          <a:bodyPr/>
          <a:lstStyle/>
          <a:p>
            <a:endParaRPr lang="en-IN"/>
          </a:p>
        </p:txBody>
      </p:sp>
      <p:sp>
        <p:nvSpPr>
          <p:cNvPr id="19" name="Shape 17"/>
          <p:cNvSpPr/>
          <p:nvPr/>
        </p:nvSpPr>
        <p:spPr>
          <a:xfrm>
            <a:off x="1078992" y="2359152"/>
            <a:ext cx="594360" cy="201168"/>
          </a:xfrm>
          <a:prstGeom prst="rect">
            <a:avLst/>
          </a:prstGeom>
          <a:solidFill>
            <a:srgbClr val="2C1A0E"/>
          </a:solidFill>
          <a:ln w="9525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0" name="Shape 18"/>
          <p:cNvSpPr/>
          <p:nvPr/>
        </p:nvSpPr>
        <p:spPr>
          <a:xfrm>
            <a:off x="2907792" y="2359152"/>
            <a:ext cx="594360" cy="201168"/>
          </a:xfrm>
          <a:prstGeom prst="rect">
            <a:avLst/>
          </a:prstGeom>
          <a:solidFill>
            <a:srgbClr val="2C1A0E"/>
          </a:solidFill>
          <a:ln w="9525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1" name="Text 19"/>
          <p:cNvSpPr/>
          <p:nvPr/>
        </p:nvSpPr>
        <p:spPr>
          <a:xfrm>
            <a:off x="1024128" y="2560320"/>
            <a:ext cx="7132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dirty="0">
                <a:solidFill>
                  <a:srgbClr val="A078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CAM-L</a:t>
            </a:r>
            <a:endParaRPr lang="en-US" sz="650" dirty="0"/>
          </a:p>
        </p:txBody>
      </p:sp>
      <p:sp>
        <p:nvSpPr>
          <p:cNvPr id="22" name="Text 20"/>
          <p:cNvSpPr/>
          <p:nvPr/>
        </p:nvSpPr>
        <p:spPr>
          <a:xfrm>
            <a:off x="2852928" y="2560320"/>
            <a:ext cx="7132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dirty="0">
                <a:solidFill>
                  <a:srgbClr val="A078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CAM-R</a:t>
            </a:r>
            <a:endParaRPr lang="en-US" sz="650" dirty="0"/>
          </a:p>
        </p:txBody>
      </p:sp>
      <p:sp>
        <p:nvSpPr>
          <p:cNvPr id="23" name="Shape 21"/>
          <p:cNvSpPr/>
          <p:nvPr/>
        </p:nvSpPr>
        <p:spPr>
          <a:xfrm>
            <a:off x="1828800" y="1133856"/>
            <a:ext cx="868680" cy="420624"/>
          </a:xfrm>
          <a:prstGeom prst="rect">
            <a:avLst/>
          </a:prstGeom>
          <a:solidFill>
            <a:srgbClr val="B84030">
              <a:alpha val="28000"/>
            </a:srgbClr>
          </a:solidFill>
          <a:ln w="9525">
            <a:solidFill>
              <a:srgbClr val="B8403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4" name="Text 22"/>
          <p:cNvSpPr/>
          <p:nvPr/>
        </p:nvSpPr>
        <p:spPr>
          <a:xfrm>
            <a:off x="1828800" y="1225296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kern="0" spc="100" dirty="0">
                <a:solidFill>
                  <a:srgbClr val="B8403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ANOMALY</a:t>
            </a:r>
            <a:endParaRPr lang="en-US" sz="650" dirty="0"/>
          </a:p>
        </p:txBody>
      </p:sp>
      <p:sp>
        <p:nvSpPr>
          <p:cNvPr id="25" name="Text 23"/>
          <p:cNvSpPr/>
          <p:nvPr/>
        </p:nvSpPr>
        <p:spPr>
          <a:xfrm>
            <a:off x="256032" y="685800"/>
            <a:ext cx="42245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kern="0" spc="150" dirty="0">
                <a:solidFill>
                  <a:srgbClr val="F0C0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UNDER-VEHICLE SCAN PLANE</a:t>
            </a:r>
            <a:endParaRPr lang="en-US" sz="700" dirty="0"/>
          </a:p>
        </p:txBody>
      </p:sp>
      <p:sp>
        <p:nvSpPr>
          <p:cNvPr id="26" name="Shape 24"/>
          <p:cNvSpPr/>
          <p:nvPr/>
        </p:nvSpPr>
        <p:spPr>
          <a:xfrm>
            <a:off x="256032" y="2871216"/>
            <a:ext cx="20116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7" name="Shape 25"/>
          <p:cNvSpPr/>
          <p:nvPr/>
        </p:nvSpPr>
        <p:spPr>
          <a:xfrm>
            <a:off x="374904" y="3099816"/>
            <a:ext cx="109728" cy="109728"/>
          </a:xfrm>
          <a:prstGeom prst="ellipse">
            <a:avLst/>
          </a:prstGeom>
          <a:solidFill>
            <a:srgbClr val="B84030"/>
          </a:solidFill>
          <a:ln w="12700">
            <a:solidFill>
              <a:srgbClr val="B8403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8" name="Text 26"/>
          <p:cNvSpPr/>
          <p:nvPr/>
        </p:nvSpPr>
        <p:spPr>
          <a:xfrm>
            <a:off x="548640" y="2944368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IEDs &amp; Explosives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548640" y="3172968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07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Magnetic attachments, wiring, timer devices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2395728" y="2871216"/>
            <a:ext cx="20116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1" name="Shape 29"/>
          <p:cNvSpPr/>
          <p:nvPr/>
        </p:nvSpPr>
        <p:spPr>
          <a:xfrm>
            <a:off x="2514600" y="3099816"/>
            <a:ext cx="109728" cy="109728"/>
          </a:xfrm>
          <a:prstGeom prst="ellipse">
            <a:avLst/>
          </a:prstGeom>
          <a:solidFill>
            <a:srgbClr val="B84030"/>
          </a:solidFill>
          <a:ln w="12700">
            <a:solidFill>
              <a:srgbClr val="B8403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2" name="Text 30"/>
          <p:cNvSpPr/>
          <p:nvPr/>
        </p:nvSpPr>
        <p:spPr>
          <a:xfrm>
            <a:off x="2688336" y="2944368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Weapons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2688336" y="3172968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07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Firearms, bladed objects, ammo containers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256032" y="3493008"/>
            <a:ext cx="20116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5" name="Shape 33"/>
          <p:cNvSpPr/>
          <p:nvPr/>
        </p:nvSpPr>
        <p:spPr>
          <a:xfrm>
            <a:off x="374904" y="3721608"/>
            <a:ext cx="109728" cy="109728"/>
          </a:xfrm>
          <a:prstGeom prst="ellipse">
            <a:avLst/>
          </a:prstGeom>
          <a:solidFill>
            <a:srgbClr val="C86020"/>
          </a:solidFill>
          <a:ln w="12700">
            <a:solidFill>
              <a:srgbClr val="C8602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6" name="Text 34"/>
          <p:cNvSpPr/>
          <p:nvPr/>
        </p:nvSpPr>
        <p:spPr>
          <a:xfrm>
            <a:off x="548640" y="3566160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Narcotics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548640" y="379476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07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Hidden cavities via geometry &amp; density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2395728" y="3493008"/>
            <a:ext cx="20116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9" name="Shape 37"/>
          <p:cNvSpPr/>
          <p:nvPr/>
        </p:nvSpPr>
        <p:spPr>
          <a:xfrm>
            <a:off x="2514600" y="3721608"/>
            <a:ext cx="109728" cy="109728"/>
          </a:xfrm>
          <a:prstGeom prst="ellipse">
            <a:avLst/>
          </a:prstGeom>
          <a:solidFill>
            <a:srgbClr val="C86020"/>
          </a:solidFill>
          <a:ln w="12700">
            <a:solidFill>
              <a:srgbClr val="C8602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0" name="Text 38"/>
          <p:cNvSpPr/>
          <p:nvPr/>
        </p:nvSpPr>
        <p:spPr>
          <a:xfrm>
            <a:off x="2688336" y="3566160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Illegal Modifications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2688336" y="379476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07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Unauthorised welding, hidden compartments</a:t>
            </a:r>
            <a:endParaRPr lang="en-US" sz="850" dirty="0"/>
          </a:p>
        </p:txBody>
      </p:sp>
      <p:sp>
        <p:nvSpPr>
          <p:cNvPr id="42" name="Shape 40"/>
          <p:cNvSpPr/>
          <p:nvPr/>
        </p:nvSpPr>
        <p:spPr>
          <a:xfrm>
            <a:off x="256032" y="4114800"/>
            <a:ext cx="20116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3" name="Shape 41"/>
          <p:cNvSpPr/>
          <p:nvPr/>
        </p:nvSpPr>
        <p:spPr>
          <a:xfrm>
            <a:off x="374904" y="4343400"/>
            <a:ext cx="109728" cy="109728"/>
          </a:xfrm>
          <a:prstGeom prst="ellipse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4" name="Text 42"/>
          <p:cNvSpPr/>
          <p:nvPr/>
        </p:nvSpPr>
        <p:spPr>
          <a:xfrm>
            <a:off x="548640" y="4187952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Drones &amp; Devices</a:t>
            </a:r>
            <a:endParaRPr lang="en-US" sz="1050" dirty="0"/>
          </a:p>
        </p:txBody>
      </p:sp>
      <p:sp>
        <p:nvSpPr>
          <p:cNvPr id="45" name="Text 43"/>
          <p:cNvSpPr/>
          <p:nvPr/>
        </p:nvSpPr>
        <p:spPr>
          <a:xfrm>
            <a:off x="548640" y="4416552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07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Mounted UAVs, tracking hardware, emitters</a:t>
            </a: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2395728" y="4114800"/>
            <a:ext cx="20116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7" name="Shape 45"/>
          <p:cNvSpPr/>
          <p:nvPr/>
        </p:nvSpPr>
        <p:spPr>
          <a:xfrm>
            <a:off x="2514600" y="4343400"/>
            <a:ext cx="109728" cy="109728"/>
          </a:xfrm>
          <a:prstGeom prst="ellipse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8" name="Text 46"/>
          <p:cNvSpPr/>
          <p:nvPr/>
        </p:nvSpPr>
        <p:spPr>
          <a:xfrm>
            <a:off x="2688336" y="4187952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General Anomalies</a:t>
            </a:r>
            <a:endParaRPr lang="en-US" sz="1050" dirty="0"/>
          </a:p>
        </p:txBody>
      </p:sp>
      <p:sp>
        <p:nvSpPr>
          <p:cNvPr id="49" name="Text 47"/>
          <p:cNvSpPr/>
          <p:nvPr/>
        </p:nvSpPr>
        <p:spPr>
          <a:xfrm>
            <a:off x="2688336" y="4416552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07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Foreign objects, tampering, unusual wear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4736592" y="685800"/>
            <a:ext cx="4187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200" dirty="0">
                <a:solidFill>
                  <a:srgbClr val="D481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OCCUPANT INTELLIGENCE</a:t>
            </a:r>
            <a:endParaRPr lang="en-US" sz="850" dirty="0"/>
          </a:p>
        </p:txBody>
      </p:sp>
      <p:sp>
        <p:nvSpPr>
          <p:cNvPr id="51" name="Shape 49"/>
          <p:cNvSpPr/>
          <p:nvPr/>
        </p:nvSpPr>
        <p:spPr>
          <a:xfrm>
            <a:off x="4736592" y="969264"/>
            <a:ext cx="4160520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52" name="Shape 50"/>
          <p:cNvSpPr/>
          <p:nvPr/>
        </p:nvSpPr>
        <p:spPr>
          <a:xfrm>
            <a:off x="4736592" y="969264"/>
            <a:ext cx="64008" cy="804672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3" name="Text 51"/>
          <p:cNvSpPr/>
          <p:nvPr/>
        </p:nvSpPr>
        <p:spPr>
          <a:xfrm>
            <a:off x="4846320" y="1078992"/>
            <a:ext cx="4754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🎯</a:t>
            </a:r>
            <a:endParaRPr lang="en-US" sz="2200" dirty="0"/>
          </a:p>
        </p:txBody>
      </p:sp>
      <p:sp>
        <p:nvSpPr>
          <p:cNvPr id="54" name="Text 52"/>
          <p:cNvSpPr/>
          <p:nvPr/>
        </p:nvSpPr>
        <p:spPr>
          <a:xfrm>
            <a:off x="5376672" y="1042416"/>
            <a:ext cx="34107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Headcount Detection</a:t>
            </a:r>
            <a:endParaRPr lang="en-US" sz="1150" dirty="0"/>
          </a:p>
        </p:txBody>
      </p:sp>
      <p:sp>
        <p:nvSpPr>
          <p:cNvPr id="55" name="Text 53"/>
          <p:cNvSpPr/>
          <p:nvPr/>
        </p:nvSpPr>
        <p:spPr>
          <a:xfrm>
            <a:off x="5376672" y="1280160"/>
            <a:ext cx="3410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Deep-learning processes front &amp; side camera feeds to count occupants. IR supplementation handles tinted glass.</a:t>
            </a:r>
            <a:endParaRPr lang="en-US" sz="900" dirty="0"/>
          </a:p>
        </p:txBody>
      </p:sp>
      <p:sp>
        <p:nvSpPr>
          <p:cNvPr id="56" name="Shape 54"/>
          <p:cNvSpPr/>
          <p:nvPr/>
        </p:nvSpPr>
        <p:spPr>
          <a:xfrm>
            <a:off x="4736592" y="1856232"/>
            <a:ext cx="4160520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57" name="Shape 55"/>
          <p:cNvSpPr/>
          <p:nvPr/>
        </p:nvSpPr>
        <p:spPr>
          <a:xfrm>
            <a:off x="4736592" y="1856232"/>
            <a:ext cx="64008" cy="804672"/>
          </a:xfrm>
          <a:prstGeom prst="rect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8" name="Text 56"/>
          <p:cNvSpPr/>
          <p:nvPr/>
        </p:nvSpPr>
        <p:spPr>
          <a:xfrm>
            <a:off x="4846320" y="1965960"/>
            <a:ext cx="4754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🧬</a:t>
            </a:r>
            <a:endParaRPr lang="en-US" sz="2200" dirty="0"/>
          </a:p>
        </p:txBody>
      </p:sp>
      <p:sp>
        <p:nvSpPr>
          <p:cNvPr id="59" name="Text 57"/>
          <p:cNvSpPr/>
          <p:nvPr/>
        </p:nvSpPr>
        <p:spPr>
          <a:xfrm>
            <a:off x="5376672" y="1929384"/>
            <a:ext cx="34107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Attribute Inference</a:t>
            </a:r>
            <a:endParaRPr lang="en-US" sz="1150" dirty="0"/>
          </a:p>
        </p:txBody>
      </p:sp>
      <p:sp>
        <p:nvSpPr>
          <p:cNvPr id="60" name="Text 58"/>
          <p:cNvSpPr/>
          <p:nvPr/>
        </p:nvSpPr>
        <p:spPr>
          <a:xfrm>
            <a:off x="5376672" y="2167128"/>
            <a:ext cx="3410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 estimation, approximate age, and posture analysis build an occupant profile stored with each vehicle record.</a:t>
            </a:r>
            <a:endParaRPr lang="en-US" sz="900" dirty="0"/>
          </a:p>
        </p:txBody>
      </p:sp>
      <p:sp>
        <p:nvSpPr>
          <p:cNvPr id="61" name="Shape 59"/>
          <p:cNvSpPr/>
          <p:nvPr/>
        </p:nvSpPr>
        <p:spPr>
          <a:xfrm>
            <a:off x="4736592" y="2743200"/>
            <a:ext cx="4160520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  <a:effectLst>
            <a:outerShdw blurRad="508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62" name="Shape 60"/>
          <p:cNvSpPr/>
          <p:nvPr/>
        </p:nvSpPr>
        <p:spPr>
          <a:xfrm>
            <a:off x="4736592" y="2743200"/>
            <a:ext cx="64008" cy="804672"/>
          </a:xfrm>
          <a:prstGeom prst="rect">
            <a:avLst/>
          </a:prstGeom>
          <a:solidFill>
            <a:srgbClr val="C86020"/>
          </a:solidFill>
          <a:ln w="12700">
            <a:solidFill>
              <a:srgbClr val="C8602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3" name="Text 61"/>
          <p:cNvSpPr/>
          <p:nvPr/>
        </p:nvSpPr>
        <p:spPr>
          <a:xfrm>
            <a:off x="4846320" y="2852928"/>
            <a:ext cx="4754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⚠️</a:t>
            </a:r>
            <a:endParaRPr lang="en-US" sz="2200" dirty="0"/>
          </a:p>
        </p:txBody>
      </p:sp>
      <p:sp>
        <p:nvSpPr>
          <p:cNvPr id="64" name="Text 62"/>
          <p:cNvSpPr/>
          <p:nvPr/>
        </p:nvSpPr>
        <p:spPr>
          <a:xfrm>
            <a:off x="5376672" y="2816352"/>
            <a:ext cx="34107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Behaviour Flags</a:t>
            </a:r>
            <a:endParaRPr lang="en-US" sz="1150" dirty="0"/>
          </a:p>
        </p:txBody>
      </p:sp>
      <p:sp>
        <p:nvSpPr>
          <p:cNvPr id="65" name="Text 63"/>
          <p:cNvSpPr/>
          <p:nvPr/>
        </p:nvSpPr>
        <p:spPr>
          <a:xfrm>
            <a:off x="5376672" y="3054096"/>
            <a:ext cx="3410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Sudden movement, crouching or concealment gestures trigger priority-review flags on the operator console in real time.</a:t>
            </a:r>
            <a:endParaRPr lang="en-US" sz="900" dirty="0"/>
          </a:p>
        </p:txBody>
      </p:sp>
      <p:sp>
        <p:nvSpPr>
          <p:cNvPr id="66" name="Text 64"/>
          <p:cNvSpPr/>
          <p:nvPr/>
        </p:nvSpPr>
        <p:spPr>
          <a:xfrm>
            <a:off x="4736592" y="3703320"/>
            <a:ext cx="41879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200" dirty="0">
                <a:solidFill>
                  <a:srgbClr val="D481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 DIFFERENTIATORS vs STANDARD UVSS</a:t>
            </a:r>
            <a:endParaRPr lang="en-US" sz="800" dirty="0"/>
          </a:p>
        </p:txBody>
      </p:sp>
      <p:sp>
        <p:nvSpPr>
          <p:cNvPr id="67" name="Shape 65"/>
          <p:cNvSpPr/>
          <p:nvPr/>
        </p:nvSpPr>
        <p:spPr>
          <a:xfrm>
            <a:off x="4736592" y="3959352"/>
            <a:ext cx="4160520" cy="265176"/>
          </a:xfrm>
          <a:prstGeom prst="rect">
            <a:avLst/>
          </a:prstGeom>
          <a:solidFill>
            <a:srgbClr val="FFF3E4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8" name="Shape 66"/>
          <p:cNvSpPr/>
          <p:nvPr/>
        </p:nvSpPr>
        <p:spPr>
          <a:xfrm>
            <a:off x="4736592" y="3959352"/>
            <a:ext cx="45720" cy="265176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9" name="Text 67"/>
          <p:cNvSpPr/>
          <p:nvPr/>
        </p:nvSpPr>
        <p:spPr>
          <a:xfrm>
            <a:off x="4846320" y="3959352"/>
            <a:ext cx="398678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Proprietary AI — trained on under-vehicle threat signatures, not generic object detection</a:t>
            </a:r>
            <a:endParaRPr lang="en-US" sz="850" dirty="0"/>
          </a:p>
        </p:txBody>
      </p:sp>
      <p:sp>
        <p:nvSpPr>
          <p:cNvPr id="70" name="Shape 68"/>
          <p:cNvSpPr/>
          <p:nvPr/>
        </p:nvSpPr>
        <p:spPr>
          <a:xfrm>
            <a:off x="4736592" y="4279392"/>
            <a:ext cx="4160520" cy="265176"/>
          </a:xfrm>
          <a:prstGeom prst="rect">
            <a:avLst/>
          </a:prstGeom>
          <a:solidFill>
            <a:srgbClr val="FFF3E4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1" name="Shape 69"/>
          <p:cNvSpPr/>
          <p:nvPr/>
        </p:nvSpPr>
        <p:spPr>
          <a:xfrm>
            <a:off x="4736592" y="4279392"/>
            <a:ext cx="45720" cy="265176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2" name="Text 70"/>
          <p:cNvSpPr/>
          <p:nvPr/>
        </p:nvSpPr>
        <p:spPr>
          <a:xfrm>
            <a:off x="4846320" y="4279392"/>
            <a:ext cx="398678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Idle-Time Reprocessing — uncertain detections keep improving post-scan</a:t>
            </a:r>
            <a:endParaRPr lang="en-US" sz="850" dirty="0"/>
          </a:p>
        </p:txBody>
      </p:sp>
      <p:sp>
        <p:nvSpPr>
          <p:cNvPr id="73" name="Shape 71"/>
          <p:cNvSpPr/>
          <p:nvPr/>
        </p:nvSpPr>
        <p:spPr>
          <a:xfrm>
            <a:off x="4736592" y="4599432"/>
            <a:ext cx="4160520" cy="265176"/>
          </a:xfrm>
          <a:prstGeom prst="rect">
            <a:avLst/>
          </a:prstGeom>
          <a:solidFill>
            <a:srgbClr val="FFF3E4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4" name="Shape 72"/>
          <p:cNvSpPr/>
          <p:nvPr/>
        </p:nvSpPr>
        <p:spPr>
          <a:xfrm>
            <a:off x="4736592" y="4599432"/>
            <a:ext cx="45720" cy="265176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5" name="Text 73"/>
          <p:cNvSpPr/>
          <p:nvPr/>
        </p:nvSpPr>
        <p:spPr>
          <a:xfrm>
            <a:off x="4846320" y="4599432"/>
            <a:ext cx="398678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Wi-Fi / RF Imaging — penetrates opaque glass for accurate occupant count</a:t>
            </a:r>
            <a:endParaRPr lang="en-US" sz="850" dirty="0"/>
          </a:p>
        </p:txBody>
      </p:sp>
      <p:sp>
        <p:nvSpPr>
          <p:cNvPr id="76" name="Shape 74"/>
          <p:cNvSpPr/>
          <p:nvPr/>
        </p:nvSpPr>
        <p:spPr>
          <a:xfrm>
            <a:off x="4736592" y="4919472"/>
            <a:ext cx="4160520" cy="265176"/>
          </a:xfrm>
          <a:prstGeom prst="rect">
            <a:avLst/>
          </a:prstGeom>
          <a:solidFill>
            <a:srgbClr val="FFF3E4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7" name="Shape 75"/>
          <p:cNvSpPr/>
          <p:nvPr/>
        </p:nvSpPr>
        <p:spPr>
          <a:xfrm>
            <a:off x="4736592" y="4919472"/>
            <a:ext cx="45720" cy="265176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8" name="Text 76"/>
          <p:cNvSpPr/>
          <p:nvPr/>
        </p:nvSpPr>
        <p:spPr>
          <a:xfrm>
            <a:off x="4846320" y="4919472"/>
            <a:ext cx="398678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Fused Threat Score — ANPR + occupant + UV signals in a single risk index</a:t>
            </a:r>
            <a:endParaRPr lang="en-US" sz="850" dirty="0"/>
          </a:p>
        </p:txBody>
      </p:sp>
      <p:sp>
        <p:nvSpPr>
          <p:cNvPr id="79" name="Text 77"/>
          <p:cNvSpPr/>
          <p:nvPr/>
        </p:nvSpPr>
        <p:spPr>
          <a:xfrm>
            <a:off x="274320" y="5010912"/>
            <a:ext cx="8686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kern="0" spc="100" dirty="0">
                <a:solidFill>
                  <a:srgbClr val="A078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UVSS  ·  UNDER VEHICLE SURVEILLANCE SYSTEM  ·  CONFIDENTIAL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3D2B1F"/>
          </a:solidFill>
          <a:ln w="12700">
            <a:solidFill>
              <a:srgbClr val="3D2B1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" name="Shape 1"/>
          <p:cNvSpPr/>
          <p:nvPr/>
        </p:nvSpPr>
        <p:spPr>
          <a:xfrm>
            <a:off x="0" y="502920"/>
            <a:ext cx="9144000" cy="36576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" name="Text 2"/>
          <p:cNvSpPr/>
          <p:nvPr/>
        </p:nvSpPr>
        <p:spPr>
          <a:xfrm>
            <a:off x="320040" y="109728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200" dirty="0">
                <a:solidFill>
                  <a:srgbClr val="E8A05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DATA ARCHITECTURE &amp; VALUE PROPOSITION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3657600" y="91440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Layered Data Pipeline &amp; Why UVSS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256032" y="658368"/>
            <a:ext cx="2029968" cy="868680"/>
          </a:xfrm>
          <a:prstGeom prst="rect">
            <a:avLst/>
          </a:prstGeom>
          <a:solidFill>
            <a:srgbClr val="D4813A"/>
          </a:solidFill>
          <a:ln w="9525">
            <a:solidFill>
              <a:srgbClr val="B85C38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7" name="Text 5"/>
          <p:cNvSpPr/>
          <p:nvPr/>
        </p:nvSpPr>
        <p:spPr>
          <a:xfrm>
            <a:off x="256032" y="676656"/>
            <a:ext cx="20299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360°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256032" y="1152144"/>
            <a:ext cx="20299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50" dirty="0">
                <a:solidFill>
                  <a:srgbClr val="2C1A0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Vehicle Coverage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2432304" y="658368"/>
            <a:ext cx="2029968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0" name="Text 8"/>
          <p:cNvSpPr/>
          <p:nvPr/>
        </p:nvSpPr>
        <p:spPr>
          <a:xfrm>
            <a:off x="2432304" y="676656"/>
            <a:ext cx="20299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D481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6+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2432304" y="1152144"/>
            <a:ext cx="20299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50" dirty="0">
                <a:solidFill>
                  <a:srgbClr val="A078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Threat Classes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608576" y="658368"/>
            <a:ext cx="2029968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3" name="Text 11"/>
          <p:cNvSpPr/>
          <p:nvPr/>
        </p:nvSpPr>
        <p:spPr>
          <a:xfrm>
            <a:off x="4608576" y="676656"/>
            <a:ext cx="20299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D481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&lt;2s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608576" y="1152144"/>
            <a:ext cx="20299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50" dirty="0">
                <a:solidFill>
                  <a:srgbClr val="A078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Live Scan Time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784848" y="658368"/>
            <a:ext cx="2029968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6" name="Text 14"/>
          <p:cNvSpPr/>
          <p:nvPr/>
        </p:nvSpPr>
        <p:spPr>
          <a:xfrm>
            <a:off x="6784848" y="676656"/>
            <a:ext cx="20299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D481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24/7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6784848" y="1152144"/>
            <a:ext cx="20299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50" dirty="0">
                <a:solidFill>
                  <a:srgbClr val="A078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Idle Reprocessing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256032" y="1682496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50" dirty="0">
                <a:solidFill>
                  <a:srgbClr val="D481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 PIPELINE — CAPTURE TO ARCHIVE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256032" y="1956816"/>
            <a:ext cx="1691640" cy="292608"/>
          </a:xfrm>
          <a:prstGeom prst="rect">
            <a:avLst/>
          </a:prstGeom>
          <a:solidFill>
            <a:srgbClr val="3D2B1F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0" name="Text 18"/>
          <p:cNvSpPr/>
          <p:nvPr/>
        </p:nvSpPr>
        <p:spPr>
          <a:xfrm>
            <a:off x="310896" y="1956816"/>
            <a:ext cx="16367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50" dirty="0">
                <a:solidFill>
                  <a:srgbClr val="F0C0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1947672" y="1956816"/>
            <a:ext cx="2423160" cy="292608"/>
          </a:xfrm>
          <a:prstGeom prst="rect">
            <a:avLst/>
          </a:prstGeom>
          <a:solidFill>
            <a:srgbClr val="3D2B1F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2" name="Text 20"/>
          <p:cNvSpPr/>
          <p:nvPr/>
        </p:nvSpPr>
        <p:spPr>
          <a:xfrm>
            <a:off x="2002536" y="1956816"/>
            <a:ext cx="23682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50" dirty="0">
                <a:solidFill>
                  <a:srgbClr val="F0C0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 Captured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4370832" y="1956816"/>
            <a:ext cx="658368" cy="292608"/>
          </a:xfrm>
          <a:prstGeom prst="rect">
            <a:avLst/>
          </a:prstGeom>
          <a:solidFill>
            <a:srgbClr val="3D2B1F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4" name="Text 22"/>
          <p:cNvSpPr/>
          <p:nvPr/>
        </p:nvSpPr>
        <p:spPr>
          <a:xfrm>
            <a:off x="4425696" y="1956816"/>
            <a:ext cx="6035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50" dirty="0">
                <a:solidFill>
                  <a:srgbClr val="F0C0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56032" y="2249424"/>
            <a:ext cx="169164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6" name="Text 24"/>
          <p:cNvSpPr/>
          <p:nvPr/>
        </p:nvSpPr>
        <p:spPr>
          <a:xfrm>
            <a:off x="329184" y="2249424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Vehicle Entry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1947672" y="2249424"/>
            <a:ext cx="242316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8" name="Text 26"/>
          <p:cNvSpPr/>
          <p:nvPr/>
        </p:nvSpPr>
        <p:spPr>
          <a:xfrm>
            <a:off x="2020824" y="2249424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Timestamp, lane ID, trigger image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370832" y="2249424"/>
            <a:ext cx="658368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0" name="Shape 28"/>
          <p:cNvSpPr/>
          <p:nvPr/>
        </p:nvSpPr>
        <p:spPr>
          <a:xfrm>
            <a:off x="4434840" y="2304288"/>
            <a:ext cx="530352" cy="201168"/>
          </a:xfrm>
          <a:prstGeom prst="rect">
            <a:avLst/>
          </a:prstGeom>
          <a:solidFill>
            <a:srgbClr val="2E7D6E">
              <a:alpha val="18000"/>
            </a:srgbClr>
          </a:solidFill>
          <a:ln w="6350">
            <a:solidFill>
              <a:srgbClr val="2E7D6E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1" name="Text 29"/>
          <p:cNvSpPr/>
          <p:nvPr/>
        </p:nvSpPr>
        <p:spPr>
          <a:xfrm>
            <a:off x="4434840" y="2304288"/>
            <a:ext cx="5303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2E7D6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LIVE</a:t>
            </a:r>
            <a:endParaRPr lang="en-US" sz="700" dirty="0"/>
          </a:p>
        </p:txBody>
      </p:sp>
      <p:sp>
        <p:nvSpPr>
          <p:cNvPr id="32" name="Shape 30"/>
          <p:cNvSpPr/>
          <p:nvPr/>
        </p:nvSpPr>
        <p:spPr>
          <a:xfrm>
            <a:off x="256032" y="2560320"/>
            <a:ext cx="1691640" cy="310896"/>
          </a:xfrm>
          <a:prstGeom prst="rect">
            <a:avLst/>
          </a:prstGeom>
          <a:solidFill>
            <a:srgbClr val="FFF3E4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3" name="Text 31"/>
          <p:cNvSpPr/>
          <p:nvPr/>
        </p:nvSpPr>
        <p:spPr>
          <a:xfrm>
            <a:off x="329184" y="2560320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ANPR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1947672" y="2560320"/>
            <a:ext cx="2423160" cy="310896"/>
          </a:xfrm>
          <a:prstGeom prst="rect">
            <a:avLst/>
          </a:prstGeom>
          <a:solidFill>
            <a:srgbClr val="FFF3E4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5" name="Text 33"/>
          <p:cNvSpPr/>
          <p:nvPr/>
        </p:nvSpPr>
        <p:spPr>
          <a:xfrm>
            <a:off x="2020824" y="2560320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Plate, registry data, watchlist hit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4370832" y="2560320"/>
            <a:ext cx="658368" cy="310896"/>
          </a:xfrm>
          <a:prstGeom prst="rect">
            <a:avLst/>
          </a:prstGeom>
          <a:solidFill>
            <a:srgbClr val="FFF3E4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7" name="Shape 35"/>
          <p:cNvSpPr/>
          <p:nvPr/>
        </p:nvSpPr>
        <p:spPr>
          <a:xfrm>
            <a:off x="4434840" y="2615184"/>
            <a:ext cx="530352" cy="201168"/>
          </a:xfrm>
          <a:prstGeom prst="rect">
            <a:avLst/>
          </a:prstGeom>
          <a:solidFill>
            <a:srgbClr val="2E7D6E">
              <a:alpha val="18000"/>
            </a:srgbClr>
          </a:solidFill>
          <a:ln w="6350">
            <a:solidFill>
              <a:srgbClr val="2E7D6E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8" name="Text 36"/>
          <p:cNvSpPr/>
          <p:nvPr/>
        </p:nvSpPr>
        <p:spPr>
          <a:xfrm>
            <a:off x="4434840" y="2615184"/>
            <a:ext cx="5303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2E7D6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LIVE</a:t>
            </a:r>
            <a:endParaRPr lang="en-US" sz="700" dirty="0"/>
          </a:p>
        </p:txBody>
      </p:sp>
      <p:sp>
        <p:nvSpPr>
          <p:cNvPr id="39" name="Shape 37"/>
          <p:cNvSpPr/>
          <p:nvPr/>
        </p:nvSpPr>
        <p:spPr>
          <a:xfrm>
            <a:off x="256032" y="2871216"/>
            <a:ext cx="169164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0" name="Text 38"/>
          <p:cNvSpPr/>
          <p:nvPr/>
        </p:nvSpPr>
        <p:spPr>
          <a:xfrm>
            <a:off x="329184" y="2871216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Occupant Scan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1947672" y="2871216"/>
            <a:ext cx="242316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2" name="Text 40"/>
          <p:cNvSpPr/>
          <p:nvPr/>
        </p:nvSpPr>
        <p:spPr>
          <a:xfrm>
            <a:off x="2020824" y="2871216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Headcount, gender, behaviour score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4370832" y="2871216"/>
            <a:ext cx="658368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4" name="Shape 42"/>
          <p:cNvSpPr/>
          <p:nvPr/>
        </p:nvSpPr>
        <p:spPr>
          <a:xfrm>
            <a:off x="4434840" y="2926080"/>
            <a:ext cx="530352" cy="201168"/>
          </a:xfrm>
          <a:prstGeom prst="rect">
            <a:avLst/>
          </a:prstGeom>
          <a:solidFill>
            <a:srgbClr val="2E7D6E">
              <a:alpha val="18000"/>
            </a:srgbClr>
          </a:solidFill>
          <a:ln w="6350">
            <a:solidFill>
              <a:srgbClr val="2E7D6E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5" name="Text 43"/>
          <p:cNvSpPr/>
          <p:nvPr/>
        </p:nvSpPr>
        <p:spPr>
          <a:xfrm>
            <a:off x="4434840" y="2926080"/>
            <a:ext cx="5303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2E7D6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LIVE</a:t>
            </a:r>
            <a:endParaRPr lang="en-US" sz="700" dirty="0"/>
          </a:p>
        </p:txBody>
      </p:sp>
      <p:sp>
        <p:nvSpPr>
          <p:cNvPr id="46" name="Shape 44"/>
          <p:cNvSpPr/>
          <p:nvPr/>
        </p:nvSpPr>
        <p:spPr>
          <a:xfrm>
            <a:off x="256032" y="3182112"/>
            <a:ext cx="1691640" cy="310896"/>
          </a:xfrm>
          <a:prstGeom prst="rect">
            <a:avLst/>
          </a:prstGeom>
          <a:solidFill>
            <a:srgbClr val="FFF3E4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7" name="Text 45"/>
          <p:cNvSpPr/>
          <p:nvPr/>
        </p:nvSpPr>
        <p:spPr>
          <a:xfrm>
            <a:off x="329184" y="3182112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UV Scan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1947672" y="3182112"/>
            <a:ext cx="2423160" cy="310896"/>
          </a:xfrm>
          <a:prstGeom prst="rect">
            <a:avLst/>
          </a:prstGeom>
          <a:solidFill>
            <a:srgbClr val="FFF3E4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9" name="Text 47"/>
          <p:cNvSpPr/>
          <p:nvPr/>
        </p:nvSpPr>
        <p:spPr>
          <a:xfrm>
            <a:off x="2020824" y="318211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Stitched panorama, detection mask, threat classes</a:t>
            </a:r>
            <a:endParaRPr lang="en-US" sz="900" dirty="0"/>
          </a:p>
        </p:txBody>
      </p:sp>
      <p:sp>
        <p:nvSpPr>
          <p:cNvPr id="50" name="Shape 48"/>
          <p:cNvSpPr/>
          <p:nvPr/>
        </p:nvSpPr>
        <p:spPr>
          <a:xfrm>
            <a:off x="4370832" y="3182112"/>
            <a:ext cx="658368" cy="310896"/>
          </a:xfrm>
          <a:prstGeom prst="rect">
            <a:avLst/>
          </a:prstGeom>
          <a:solidFill>
            <a:srgbClr val="FFF3E4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1" name="Shape 49"/>
          <p:cNvSpPr/>
          <p:nvPr/>
        </p:nvSpPr>
        <p:spPr>
          <a:xfrm>
            <a:off x="4434840" y="3236976"/>
            <a:ext cx="530352" cy="201168"/>
          </a:xfrm>
          <a:prstGeom prst="rect">
            <a:avLst/>
          </a:prstGeom>
          <a:solidFill>
            <a:srgbClr val="2E7D6E">
              <a:alpha val="18000"/>
            </a:srgbClr>
          </a:solidFill>
          <a:ln w="6350">
            <a:solidFill>
              <a:srgbClr val="2E7D6E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2" name="Text 50"/>
          <p:cNvSpPr/>
          <p:nvPr/>
        </p:nvSpPr>
        <p:spPr>
          <a:xfrm>
            <a:off x="4434840" y="3236976"/>
            <a:ext cx="5303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2E7D6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LIVE</a:t>
            </a:r>
            <a:endParaRPr lang="en-US" sz="700" dirty="0"/>
          </a:p>
        </p:txBody>
      </p:sp>
      <p:sp>
        <p:nvSpPr>
          <p:cNvPr id="53" name="Shape 51"/>
          <p:cNvSpPr/>
          <p:nvPr/>
        </p:nvSpPr>
        <p:spPr>
          <a:xfrm>
            <a:off x="256032" y="3493008"/>
            <a:ext cx="169164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4" name="Text 52"/>
          <p:cNvSpPr/>
          <p:nvPr/>
        </p:nvSpPr>
        <p:spPr>
          <a:xfrm>
            <a:off x="329184" y="349300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Fused Risk Score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1947672" y="3493008"/>
            <a:ext cx="242316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6" name="Text 54"/>
          <p:cNvSpPr/>
          <p:nvPr/>
        </p:nvSpPr>
        <p:spPr>
          <a:xfrm>
            <a:off x="2020824" y="3493008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Weighted threat index, alert level</a:t>
            </a:r>
            <a:endParaRPr lang="en-US" sz="900" dirty="0"/>
          </a:p>
        </p:txBody>
      </p:sp>
      <p:sp>
        <p:nvSpPr>
          <p:cNvPr id="57" name="Shape 55"/>
          <p:cNvSpPr/>
          <p:nvPr/>
        </p:nvSpPr>
        <p:spPr>
          <a:xfrm>
            <a:off x="4370832" y="3493008"/>
            <a:ext cx="658368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8" name="Shape 56"/>
          <p:cNvSpPr/>
          <p:nvPr/>
        </p:nvSpPr>
        <p:spPr>
          <a:xfrm>
            <a:off x="4434840" y="3547872"/>
            <a:ext cx="530352" cy="201168"/>
          </a:xfrm>
          <a:prstGeom prst="rect">
            <a:avLst/>
          </a:prstGeom>
          <a:solidFill>
            <a:srgbClr val="2E7D6E">
              <a:alpha val="18000"/>
            </a:srgbClr>
          </a:solidFill>
          <a:ln w="6350">
            <a:solidFill>
              <a:srgbClr val="2E7D6E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9" name="Text 57"/>
          <p:cNvSpPr/>
          <p:nvPr/>
        </p:nvSpPr>
        <p:spPr>
          <a:xfrm>
            <a:off x="4434840" y="3547872"/>
            <a:ext cx="5303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2E7D6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LIVE</a:t>
            </a:r>
            <a:endParaRPr lang="en-US" sz="700" dirty="0"/>
          </a:p>
        </p:txBody>
      </p:sp>
      <p:sp>
        <p:nvSpPr>
          <p:cNvPr id="60" name="Shape 58"/>
          <p:cNvSpPr/>
          <p:nvPr/>
        </p:nvSpPr>
        <p:spPr>
          <a:xfrm>
            <a:off x="256032" y="3803904"/>
            <a:ext cx="1691640" cy="310896"/>
          </a:xfrm>
          <a:prstGeom prst="rect">
            <a:avLst/>
          </a:prstGeom>
          <a:solidFill>
            <a:srgbClr val="FFF3E4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1" name="Text 59"/>
          <p:cNvSpPr/>
          <p:nvPr/>
        </p:nvSpPr>
        <p:spPr>
          <a:xfrm>
            <a:off x="329184" y="3803904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Idle Reprocess</a:t>
            </a:r>
            <a:endParaRPr lang="en-US" sz="900" dirty="0"/>
          </a:p>
        </p:txBody>
      </p:sp>
      <p:sp>
        <p:nvSpPr>
          <p:cNvPr id="62" name="Shape 60"/>
          <p:cNvSpPr/>
          <p:nvPr/>
        </p:nvSpPr>
        <p:spPr>
          <a:xfrm>
            <a:off x="1947672" y="3803904"/>
            <a:ext cx="2423160" cy="310896"/>
          </a:xfrm>
          <a:prstGeom prst="rect">
            <a:avLst/>
          </a:prstGeom>
          <a:solidFill>
            <a:srgbClr val="FFF3E4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3" name="Text 61"/>
          <p:cNvSpPr/>
          <p:nvPr/>
        </p:nvSpPr>
        <p:spPr>
          <a:xfrm>
            <a:off x="2020824" y="3803904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confidence, re-flagged anomalies</a:t>
            </a:r>
            <a:endParaRPr lang="en-US" sz="900" dirty="0"/>
          </a:p>
        </p:txBody>
      </p:sp>
      <p:sp>
        <p:nvSpPr>
          <p:cNvPr id="64" name="Shape 62"/>
          <p:cNvSpPr/>
          <p:nvPr/>
        </p:nvSpPr>
        <p:spPr>
          <a:xfrm>
            <a:off x="4370832" y="3803904"/>
            <a:ext cx="658368" cy="310896"/>
          </a:xfrm>
          <a:prstGeom prst="rect">
            <a:avLst/>
          </a:prstGeom>
          <a:solidFill>
            <a:srgbClr val="FFF3E4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5" name="Shape 63"/>
          <p:cNvSpPr/>
          <p:nvPr/>
        </p:nvSpPr>
        <p:spPr>
          <a:xfrm>
            <a:off x="4434840" y="3858768"/>
            <a:ext cx="530352" cy="201168"/>
          </a:xfrm>
          <a:prstGeom prst="rect">
            <a:avLst/>
          </a:prstGeom>
          <a:solidFill>
            <a:srgbClr val="C86020">
              <a:alpha val="18000"/>
            </a:srgbClr>
          </a:solidFill>
          <a:ln w="6350">
            <a:solidFill>
              <a:srgbClr val="C8602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6" name="Text 64"/>
          <p:cNvSpPr/>
          <p:nvPr/>
        </p:nvSpPr>
        <p:spPr>
          <a:xfrm>
            <a:off x="4434840" y="3858768"/>
            <a:ext cx="5303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C8602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IDLE</a:t>
            </a:r>
            <a:endParaRPr lang="en-US" sz="700" dirty="0"/>
          </a:p>
        </p:txBody>
      </p:sp>
      <p:sp>
        <p:nvSpPr>
          <p:cNvPr id="67" name="Shape 65"/>
          <p:cNvSpPr/>
          <p:nvPr/>
        </p:nvSpPr>
        <p:spPr>
          <a:xfrm>
            <a:off x="256032" y="4114800"/>
            <a:ext cx="169164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8" name="Text 66"/>
          <p:cNvSpPr/>
          <p:nvPr/>
        </p:nvSpPr>
        <p:spPr>
          <a:xfrm>
            <a:off x="329184" y="4114800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Forensic Export</a:t>
            </a:r>
            <a:endParaRPr lang="en-US" sz="900" dirty="0"/>
          </a:p>
        </p:txBody>
      </p:sp>
      <p:sp>
        <p:nvSpPr>
          <p:cNvPr id="69" name="Shape 67"/>
          <p:cNvSpPr/>
          <p:nvPr/>
        </p:nvSpPr>
        <p:spPr>
          <a:xfrm>
            <a:off x="1947672" y="4114800"/>
            <a:ext cx="242316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0" name="Text 68"/>
          <p:cNvSpPr/>
          <p:nvPr/>
        </p:nvSpPr>
        <p:spPr>
          <a:xfrm>
            <a:off x="2020824" y="4114800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Images, metadata, chain-of-custody log</a:t>
            </a:r>
            <a:endParaRPr lang="en-US" sz="900" dirty="0"/>
          </a:p>
        </p:txBody>
      </p:sp>
      <p:sp>
        <p:nvSpPr>
          <p:cNvPr id="71" name="Shape 69"/>
          <p:cNvSpPr/>
          <p:nvPr/>
        </p:nvSpPr>
        <p:spPr>
          <a:xfrm>
            <a:off x="4370832" y="4114800"/>
            <a:ext cx="658368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2" name="Shape 70"/>
          <p:cNvSpPr/>
          <p:nvPr/>
        </p:nvSpPr>
        <p:spPr>
          <a:xfrm>
            <a:off x="4434840" y="4169664"/>
            <a:ext cx="530352" cy="201168"/>
          </a:xfrm>
          <a:prstGeom prst="rect">
            <a:avLst/>
          </a:prstGeom>
          <a:solidFill>
            <a:srgbClr val="D4813A">
              <a:alpha val="18000"/>
            </a:srgbClr>
          </a:solidFill>
          <a:ln w="635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3" name="Text 71"/>
          <p:cNvSpPr/>
          <p:nvPr/>
        </p:nvSpPr>
        <p:spPr>
          <a:xfrm>
            <a:off x="4434840" y="4169664"/>
            <a:ext cx="5303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D481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ON-DEMAND</a:t>
            </a:r>
            <a:endParaRPr lang="en-US" sz="700" dirty="0"/>
          </a:p>
        </p:txBody>
      </p:sp>
      <p:sp>
        <p:nvSpPr>
          <p:cNvPr id="74" name="Text 72"/>
          <p:cNvSpPr/>
          <p:nvPr/>
        </p:nvSpPr>
        <p:spPr>
          <a:xfrm>
            <a:off x="256032" y="4480560"/>
            <a:ext cx="4800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A07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records written chronologically — partial data is never lost. Full forensic chain-of-custody maintained.</a:t>
            </a:r>
            <a:endParaRPr lang="en-US" sz="850" dirty="0"/>
          </a:p>
        </p:txBody>
      </p:sp>
      <p:sp>
        <p:nvSpPr>
          <p:cNvPr id="75" name="Text 73"/>
          <p:cNvSpPr/>
          <p:nvPr/>
        </p:nvSpPr>
        <p:spPr>
          <a:xfrm>
            <a:off x="5230368" y="1682496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200" dirty="0">
                <a:solidFill>
                  <a:srgbClr val="D481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IDEAL DEPLOYMENT SCENARIOS</a:t>
            </a:r>
            <a:endParaRPr lang="en-US" sz="850" dirty="0"/>
          </a:p>
        </p:txBody>
      </p:sp>
      <p:sp>
        <p:nvSpPr>
          <p:cNvPr id="76" name="Shape 74"/>
          <p:cNvSpPr/>
          <p:nvPr/>
        </p:nvSpPr>
        <p:spPr>
          <a:xfrm>
            <a:off x="5230368" y="1956816"/>
            <a:ext cx="178308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7" name="Text 75"/>
          <p:cNvSpPr/>
          <p:nvPr/>
        </p:nvSpPr>
        <p:spPr>
          <a:xfrm>
            <a:off x="5230368" y="1975104"/>
            <a:ext cx="502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🏛️</a:t>
            </a:r>
            <a:endParaRPr lang="en-US" sz="2000" dirty="0"/>
          </a:p>
        </p:txBody>
      </p:sp>
      <p:sp>
        <p:nvSpPr>
          <p:cNvPr id="78" name="Text 76"/>
          <p:cNvSpPr/>
          <p:nvPr/>
        </p:nvSpPr>
        <p:spPr>
          <a:xfrm>
            <a:off x="5724144" y="1956816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3E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Government &amp; Parliament</a:t>
            </a:r>
            <a:endParaRPr lang="en-US" sz="1000" dirty="0"/>
          </a:p>
        </p:txBody>
      </p:sp>
      <p:sp>
        <p:nvSpPr>
          <p:cNvPr id="79" name="Shape 77"/>
          <p:cNvSpPr/>
          <p:nvPr/>
        </p:nvSpPr>
        <p:spPr>
          <a:xfrm>
            <a:off x="7104888" y="1956816"/>
            <a:ext cx="178308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0" name="Text 78"/>
          <p:cNvSpPr/>
          <p:nvPr/>
        </p:nvSpPr>
        <p:spPr>
          <a:xfrm>
            <a:off x="7104888" y="1975104"/>
            <a:ext cx="502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✈️</a:t>
            </a:r>
            <a:endParaRPr lang="en-US" sz="2000" dirty="0"/>
          </a:p>
        </p:txBody>
      </p:sp>
      <p:sp>
        <p:nvSpPr>
          <p:cNvPr id="81" name="Text 79"/>
          <p:cNvSpPr/>
          <p:nvPr/>
        </p:nvSpPr>
        <p:spPr>
          <a:xfrm>
            <a:off x="7598664" y="1956816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3E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Airports &amp; Border Posts</a:t>
            </a:r>
            <a:endParaRPr lang="en-US" sz="1000" dirty="0"/>
          </a:p>
        </p:txBody>
      </p:sp>
      <p:sp>
        <p:nvSpPr>
          <p:cNvPr id="82" name="Shape 80"/>
          <p:cNvSpPr/>
          <p:nvPr/>
        </p:nvSpPr>
        <p:spPr>
          <a:xfrm>
            <a:off x="5230368" y="2523744"/>
            <a:ext cx="178308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3" name="Text 81"/>
          <p:cNvSpPr/>
          <p:nvPr/>
        </p:nvSpPr>
        <p:spPr>
          <a:xfrm>
            <a:off x="5230368" y="2542032"/>
            <a:ext cx="502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🪖</a:t>
            </a:r>
            <a:endParaRPr lang="en-US" sz="2000" dirty="0"/>
          </a:p>
        </p:txBody>
      </p:sp>
      <p:sp>
        <p:nvSpPr>
          <p:cNvPr id="84" name="Text 82"/>
          <p:cNvSpPr/>
          <p:nvPr/>
        </p:nvSpPr>
        <p:spPr>
          <a:xfrm>
            <a:off x="5724144" y="2523744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3E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Military Checkpoints</a:t>
            </a:r>
            <a:endParaRPr lang="en-US" sz="1000" dirty="0"/>
          </a:p>
        </p:txBody>
      </p:sp>
      <p:sp>
        <p:nvSpPr>
          <p:cNvPr id="85" name="Shape 83"/>
          <p:cNvSpPr/>
          <p:nvPr/>
        </p:nvSpPr>
        <p:spPr>
          <a:xfrm>
            <a:off x="7104888" y="2523744"/>
            <a:ext cx="178308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6" name="Text 84"/>
          <p:cNvSpPr/>
          <p:nvPr/>
        </p:nvSpPr>
        <p:spPr>
          <a:xfrm>
            <a:off x="7104888" y="2542032"/>
            <a:ext cx="502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🏨</a:t>
            </a:r>
            <a:endParaRPr lang="en-US" sz="2000" dirty="0"/>
          </a:p>
        </p:txBody>
      </p:sp>
      <p:sp>
        <p:nvSpPr>
          <p:cNvPr id="87" name="Text 85"/>
          <p:cNvSpPr/>
          <p:nvPr/>
        </p:nvSpPr>
        <p:spPr>
          <a:xfrm>
            <a:off x="7598664" y="2523744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3E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Hotels &amp; High-Value Sites</a:t>
            </a:r>
            <a:endParaRPr lang="en-US" sz="1000" dirty="0"/>
          </a:p>
        </p:txBody>
      </p:sp>
      <p:sp>
        <p:nvSpPr>
          <p:cNvPr id="88" name="Shape 86"/>
          <p:cNvSpPr/>
          <p:nvPr/>
        </p:nvSpPr>
        <p:spPr>
          <a:xfrm>
            <a:off x="5230368" y="3090672"/>
            <a:ext cx="178308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9" name="Text 87"/>
          <p:cNvSpPr/>
          <p:nvPr/>
        </p:nvSpPr>
        <p:spPr>
          <a:xfrm>
            <a:off x="5230368" y="3108960"/>
            <a:ext cx="502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🏭</a:t>
            </a:r>
            <a:endParaRPr lang="en-US" sz="2000" dirty="0"/>
          </a:p>
        </p:txBody>
      </p:sp>
      <p:sp>
        <p:nvSpPr>
          <p:cNvPr id="90" name="Text 88"/>
          <p:cNvSpPr/>
          <p:nvPr/>
        </p:nvSpPr>
        <p:spPr>
          <a:xfrm>
            <a:off x="5724144" y="3090672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3E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Industrial &amp; Port Entry</a:t>
            </a:r>
            <a:endParaRPr lang="en-US" sz="1000" dirty="0"/>
          </a:p>
        </p:txBody>
      </p:sp>
      <p:sp>
        <p:nvSpPr>
          <p:cNvPr id="91" name="Shape 89"/>
          <p:cNvSpPr/>
          <p:nvPr/>
        </p:nvSpPr>
        <p:spPr>
          <a:xfrm>
            <a:off x="7104888" y="3090672"/>
            <a:ext cx="178308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8D4B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2" name="Text 90"/>
          <p:cNvSpPr/>
          <p:nvPr/>
        </p:nvSpPr>
        <p:spPr>
          <a:xfrm>
            <a:off x="7104888" y="3108960"/>
            <a:ext cx="502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🏟️</a:t>
            </a:r>
            <a:endParaRPr lang="en-US" sz="2000" dirty="0"/>
          </a:p>
        </p:txBody>
      </p:sp>
      <p:sp>
        <p:nvSpPr>
          <p:cNvPr id="93" name="Text 91"/>
          <p:cNvSpPr/>
          <p:nvPr/>
        </p:nvSpPr>
        <p:spPr>
          <a:xfrm>
            <a:off x="7598664" y="3090672"/>
            <a:ext cx="1234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3E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Stadiums &amp; Public Events</a:t>
            </a:r>
            <a:endParaRPr lang="en-US" sz="1000" dirty="0"/>
          </a:p>
        </p:txBody>
      </p:sp>
      <p:sp>
        <p:nvSpPr>
          <p:cNvPr id="94" name="Text 92"/>
          <p:cNvSpPr/>
          <p:nvPr/>
        </p:nvSpPr>
        <p:spPr>
          <a:xfrm>
            <a:off x="5230368" y="34747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200" dirty="0">
                <a:solidFill>
                  <a:srgbClr val="D481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PROPOSED NEXT STEPS</a:t>
            </a:r>
            <a:endParaRPr lang="en-US" sz="850" dirty="0"/>
          </a:p>
        </p:txBody>
      </p:sp>
      <p:sp>
        <p:nvSpPr>
          <p:cNvPr id="95" name="Shape 93"/>
          <p:cNvSpPr/>
          <p:nvPr/>
        </p:nvSpPr>
        <p:spPr>
          <a:xfrm>
            <a:off x="5230368" y="3794760"/>
            <a:ext cx="256032" cy="256032"/>
          </a:xfrm>
          <a:prstGeom prst="ellipse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6" name="Text 94"/>
          <p:cNvSpPr/>
          <p:nvPr/>
        </p:nvSpPr>
        <p:spPr>
          <a:xfrm>
            <a:off x="5230368" y="379476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950" dirty="0"/>
          </a:p>
        </p:txBody>
      </p:sp>
      <p:sp>
        <p:nvSpPr>
          <p:cNvPr id="97" name="Text 95"/>
          <p:cNvSpPr/>
          <p:nvPr/>
        </p:nvSpPr>
        <p:spPr>
          <a:xfrm>
            <a:off x="5559552" y="3749040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 Deployment — Single-lane demo unit with live ANPR + UV scan</a:t>
            </a:r>
            <a:endParaRPr lang="en-US" sz="950" dirty="0"/>
          </a:p>
        </p:txBody>
      </p:sp>
      <p:sp>
        <p:nvSpPr>
          <p:cNvPr id="98" name="Shape 96"/>
          <p:cNvSpPr/>
          <p:nvPr/>
        </p:nvSpPr>
        <p:spPr>
          <a:xfrm>
            <a:off x="5230368" y="4169664"/>
            <a:ext cx="256032" cy="256032"/>
          </a:xfrm>
          <a:prstGeom prst="ellipse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9" name="Text 97"/>
          <p:cNvSpPr/>
          <p:nvPr/>
        </p:nvSpPr>
        <p:spPr>
          <a:xfrm>
            <a:off x="5230368" y="416966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950" dirty="0"/>
          </a:p>
        </p:txBody>
      </p:sp>
      <p:sp>
        <p:nvSpPr>
          <p:cNvPr id="100" name="Text 98"/>
          <p:cNvSpPr/>
          <p:nvPr/>
        </p:nvSpPr>
        <p:spPr>
          <a:xfrm>
            <a:off x="5559552" y="4123944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Dataset Collection — Threat signature training data from partner agencies</a:t>
            </a:r>
            <a:endParaRPr lang="en-US" sz="950" dirty="0"/>
          </a:p>
        </p:txBody>
      </p:sp>
      <p:sp>
        <p:nvSpPr>
          <p:cNvPr id="101" name="Shape 99"/>
          <p:cNvSpPr/>
          <p:nvPr/>
        </p:nvSpPr>
        <p:spPr>
          <a:xfrm>
            <a:off x="5230368" y="4544568"/>
            <a:ext cx="256032" cy="256032"/>
          </a:xfrm>
          <a:prstGeom prst="ellipse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2" name="Text 100"/>
          <p:cNvSpPr/>
          <p:nvPr/>
        </p:nvSpPr>
        <p:spPr>
          <a:xfrm>
            <a:off x="5230368" y="454456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950" dirty="0"/>
          </a:p>
        </p:txBody>
      </p:sp>
      <p:sp>
        <p:nvSpPr>
          <p:cNvPr id="103" name="Text 101"/>
          <p:cNvSpPr/>
          <p:nvPr/>
        </p:nvSpPr>
        <p:spPr>
          <a:xfrm>
            <a:off x="5559552" y="4498848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Integration — National vehicle registry &amp; watchlist feed connections</a:t>
            </a:r>
            <a:endParaRPr lang="en-US" sz="950" dirty="0"/>
          </a:p>
        </p:txBody>
      </p:sp>
      <p:sp>
        <p:nvSpPr>
          <p:cNvPr id="104" name="Shape 102"/>
          <p:cNvSpPr/>
          <p:nvPr/>
        </p:nvSpPr>
        <p:spPr>
          <a:xfrm>
            <a:off x="5230368" y="4919472"/>
            <a:ext cx="256032" cy="256032"/>
          </a:xfrm>
          <a:prstGeom prst="ellipse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5" name="Text 103"/>
          <p:cNvSpPr/>
          <p:nvPr/>
        </p:nvSpPr>
        <p:spPr>
          <a:xfrm>
            <a:off x="5230368" y="491947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C1A0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950" dirty="0"/>
          </a:p>
        </p:txBody>
      </p:sp>
      <p:sp>
        <p:nvSpPr>
          <p:cNvPr id="106" name="Text 104"/>
          <p:cNvSpPr/>
          <p:nvPr/>
        </p:nvSpPr>
        <p:spPr>
          <a:xfrm>
            <a:off x="5559552" y="4873752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A3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Site Agreement — Target: checkpoint or facility entry gate</a:t>
            </a:r>
            <a:endParaRPr lang="en-US" sz="950" dirty="0"/>
          </a:p>
        </p:txBody>
      </p:sp>
      <p:sp>
        <p:nvSpPr>
          <p:cNvPr id="107" name="Text 105"/>
          <p:cNvSpPr/>
          <p:nvPr/>
        </p:nvSpPr>
        <p:spPr>
          <a:xfrm>
            <a:off x="274320" y="5010912"/>
            <a:ext cx="8686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kern="0" spc="100" dirty="0">
                <a:solidFill>
                  <a:srgbClr val="A078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UVSS  ·  UNDER VEHICLE SURVEILLANCE SYSTEM  ·  CONFIDENTIAL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3D2B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0" y="0"/>
            <a:ext cx="3657600" cy="5143500"/>
          </a:xfrm>
          <a:prstGeom prst="rect">
            <a:avLst/>
          </a:prstGeom>
          <a:solidFill>
            <a:srgbClr val="4A3020"/>
          </a:solidFill>
          <a:ln w="12700">
            <a:solidFill>
              <a:srgbClr val="4A302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" name="Shape 2"/>
          <p:cNvSpPr/>
          <p:nvPr/>
        </p:nvSpPr>
        <p:spPr>
          <a:xfrm>
            <a:off x="5303520" y="-731520"/>
            <a:ext cx="4754880" cy="4754880"/>
          </a:xfrm>
          <a:prstGeom prst="ellipse">
            <a:avLst/>
          </a:prstGeom>
          <a:solidFill>
            <a:srgbClr val="C8702A">
              <a:alpha val="10000"/>
            </a:srgbClr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Shape 3"/>
          <p:cNvSpPr/>
          <p:nvPr/>
        </p:nvSpPr>
        <p:spPr>
          <a:xfrm>
            <a:off x="6144768" y="475488"/>
            <a:ext cx="2651760" cy="2651760"/>
          </a:xfrm>
          <a:prstGeom prst="ellipse">
            <a:avLst/>
          </a:prstGeom>
          <a:solidFill>
            <a:srgbClr val="2C1A0E"/>
          </a:solidFill>
          <a:ln w="254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Shape 4"/>
          <p:cNvSpPr/>
          <p:nvPr/>
        </p:nvSpPr>
        <p:spPr>
          <a:xfrm>
            <a:off x="6355080" y="685800"/>
            <a:ext cx="2231136" cy="2231136"/>
          </a:xfrm>
          <a:prstGeom prst="ellipse">
            <a:avLst/>
          </a:prstGeom>
          <a:solidFill>
            <a:srgbClr val="2C1A0E"/>
          </a:solidFill>
          <a:ln w="9525">
            <a:solidFill>
              <a:srgbClr val="F0C0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" name="Text 5"/>
          <p:cNvSpPr/>
          <p:nvPr/>
        </p:nvSpPr>
        <p:spPr>
          <a:xfrm>
            <a:off x="6144768" y="1024128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F0C0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UVSS</a:t>
            </a:r>
            <a:endParaRPr lang="en-US" sz="4200" dirty="0"/>
          </a:p>
        </p:txBody>
      </p:sp>
      <p:sp>
        <p:nvSpPr>
          <p:cNvPr id="8" name="Text 6"/>
          <p:cNvSpPr/>
          <p:nvPr/>
        </p:nvSpPr>
        <p:spPr>
          <a:xfrm>
            <a:off x="6144768" y="1965960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kern="0" spc="250" dirty="0">
                <a:solidFill>
                  <a:srgbClr val="D481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SECURITY SYSTEM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577840" y="3291840"/>
            <a:ext cx="3337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5000"/>
              </a:lnSpc>
              <a:buNone/>
            </a:pPr>
            <a:r>
              <a:rPr lang="en-US" sz="1100" i="1" dirty="0">
                <a:solidFill>
                  <a:srgbClr val="E8D4B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proprietary, AI-driven platform for real-time vehicle threat intelligence at any checkpoint or entry point.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84048" y="438912"/>
            <a:ext cx="4846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4800" dirty="0"/>
          </a:p>
        </p:txBody>
      </p:sp>
      <p:sp>
        <p:nvSpPr>
          <p:cNvPr id="11" name="Shape 9"/>
          <p:cNvSpPr/>
          <p:nvPr/>
        </p:nvSpPr>
        <p:spPr>
          <a:xfrm>
            <a:off x="384048" y="1133856"/>
            <a:ext cx="3200400" cy="45720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2" name="Shape 10"/>
          <p:cNvSpPr/>
          <p:nvPr/>
        </p:nvSpPr>
        <p:spPr>
          <a:xfrm>
            <a:off x="3657600" y="1133856"/>
            <a:ext cx="731520" cy="45720"/>
          </a:xfrm>
          <a:prstGeom prst="rect">
            <a:avLst/>
          </a:prstGeom>
          <a:solidFill>
            <a:srgbClr val="7B4A2D"/>
          </a:solidFill>
          <a:ln w="12700">
            <a:solidFill>
              <a:srgbClr val="7B4A2D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3" name="Text 11"/>
          <p:cNvSpPr/>
          <p:nvPr/>
        </p:nvSpPr>
        <p:spPr>
          <a:xfrm>
            <a:off x="384048" y="1243584"/>
            <a:ext cx="4846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en-US" sz="1250" i="1" dirty="0">
                <a:solidFill>
                  <a:srgbClr val="F5C8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Built for next-generation border security, high-value site protection, and intelligence-driven checkpoint operations.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384048" y="2011680"/>
            <a:ext cx="4828032" cy="292608"/>
          </a:xfrm>
          <a:prstGeom prst="rect">
            <a:avLst/>
          </a:prstGeom>
          <a:solidFill>
            <a:srgbClr val="4A3020">
              <a:alpha val="60000"/>
            </a:srgbClr>
          </a:solidFill>
          <a:ln w="6350">
            <a:solidFill>
              <a:srgbClr val="5A403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5" name="Shape 13"/>
          <p:cNvSpPr/>
          <p:nvPr/>
        </p:nvSpPr>
        <p:spPr>
          <a:xfrm>
            <a:off x="384048" y="2011680"/>
            <a:ext cx="54864" cy="292608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6" name="Text 14"/>
          <p:cNvSpPr/>
          <p:nvPr/>
        </p:nvSpPr>
        <p:spPr>
          <a:xfrm>
            <a:off x="502920" y="2011680"/>
            <a:ext cx="46451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D4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360° vehicle intelligence — front, occupant, and underside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84048" y="2359152"/>
            <a:ext cx="4828032" cy="292608"/>
          </a:xfrm>
          <a:prstGeom prst="rect">
            <a:avLst/>
          </a:prstGeom>
          <a:solidFill>
            <a:srgbClr val="4A3020">
              <a:alpha val="60000"/>
            </a:srgbClr>
          </a:solidFill>
          <a:ln w="6350">
            <a:solidFill>
              <a:srgbClr val="5A403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8" name="Shape 16"/>
          <p:cNvSpPr/>
          <p:nvPr/>
        </p:nvSpPr>
        <p:spPr>
          <a:xfrm>
            <a:off x="384048" y="2359152"/>
            <a:ext cx="54864" cy="292608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9" name="Text 17"/>
          <p:cNvSpPr/>
          <p:nvPr/>
        </p:nvSpPr>
        <p:spPr>
          <a:xfrm>
            <a:off x="502920" y="2359152"/>
            <a:ext cx="46451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D4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AI/ML threat detection across 6+ threat categories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84048" y="2706624"/>
            <a:ext cx="4828032" cy="292608"/>
          </a:xfrm>
          <a:prstGeom prst="rect">
            <a:avLst/>
          </a:prstGeom>
          <a:solidFill>
            <a:srgbClr val="4A3020">
              <a:alpha val="60000"/>
            </a:srgbClr>
          </a:solidFill>
          <a:ln w="6350">
            <a:solidFill>
              <a:srgbClr val="5A403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1" name="Shape 19"/>
          <p:cNvSpPr/>
          <p:nvPr/>
        </p:nvSpPr>
        <p:spPr>
          <a:xfrm>
            <a:off x="384048" y="2706624"/>
            <a:ext cx="54864" cy="292608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2" name="Text 20"/>
          <p:cNvSpPr/>
          <p:nvPr/>
        </p:nvSpPr>
        <p:spPr>
          <a:xfrm>
            <a:off x="502920" y="2706624"/>
            <a:ext cx="46451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D4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Idle-time model reprocessing for retroactive accuracy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384048" y="3054096"/>
            <a:ext cx="4828032" cy="292608"/>
          </a:xfrm>
          <a:prstGeom prst="rect">
            <a:avLst/>
          </a:prstGeom>
          <a:solidFill>
            <a:srgbClr val="4A3020">
              <a:alpha val="60000"/>
            </a:srgbClr>
          </a:solidFill>
          <a:ln w="6350">
            <a:solidFill>
              <a:srgbClr val="5A403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4" name="Shape 22"/>
          <p:cNvSpPr/>
          <p:nvPr/>
        </p:nvSpPr>
        <p:spPr>
          <a:xfrm>
            <a:off x="384048" y="3054096"/>
            <a:ext cx="54864" cy="292608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5" name="Text 23"/>
          <p:cNvSpPr/>
          <p:nvPr/>
        </p:nvSpPr>
        <p:spPr>
          <a:xfrm>
            <a:off x="502920" y="3054096"/>
            <a:ext cx="46451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D4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Chronological, forensic-grade evidence chain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84048" y="3401568"/>
            <a:ext cx="4828032" cy="292608"/>
          </a:xfrm>
          <a:prstGeom prst="rect">
            <a:avLst/>
          </a:prstGeom>
          <a:solidFill>
            <a:srgbClr val="4A3020">
              <a:alpha val="60000"/>
            </a:srgbClr>
          </a:solidFill>
          <a:ln w="6350">
            <a:solidFill>
              <a:srgbClr val="5A403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7" name="Shape 25"/>
          <p:cNvSpPr/>
          <p:nvPr/>
        </p:nvSpPr>
        <p:spPr>
          <a:xfrm>
            <a:off x="384048" y="3401568"/>
            <a:ext cx="54864" cy="292608"/>
          </a:xfrm>
          <a:prstGeom prst="rect">
            <a:avLst/>
          </a:prstGeom>
          <a:solidFill>
            <a:srgbClr val="D4813A"/>
          </a:solidFill>
          <a:ln w="12700">
            <a:solidFill>
              <a:srgbClr val="D4813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8" name="Text 26"/>
          <p:cNvSpPr/>
          <p:nvPr/>
        </p:nvSpPr>
        <p:spPr>
          <a:xfrm>
            <a:off x="502920" y="3401568"/>
            <a:ext cx="46451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D4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Scalable API integration with national databases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384048" y="4864608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kern="0" spc="150" dirty="0">
                <a:solidFill>
                  <a:srgbClr val="A078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PROJECT PROPOSAL  ·  PROPRIETARY &amp; CONFIDENTIAL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776</Words>
  <Application>Microsoft Office PowerPoint</Application>
  <PresentationFormat>On-screen Show (16:9)</PresentationFormat>
  <Paragraphs>177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Consolas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UVSS — Under Vehicle Surveillance System</dc:title>
  <dc:subject>PptxGenJS Presentation</dc:subject>
  <dc:creator>PptxGenJS</dc:creator>
  <cp:lastModifiedBy>Akansha Pandey</cp:lastModifiedBy>
  <cp:revision>2</cp:revision>
  <dcterms:created xsi:type="dcterms:W3CDTF">2026-05-31T13:43:23Z</dcterms:created>
  <dcterms:modified xsi:type="dcterms:W3CDTF">2026-05-31T14:35:21Z</dcterms:modified>
</cp:coreProperties>
</file>