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4114800" y="0"/>
            <a:ext cx="50292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86400" cy="5143500"/>
          </a:xfrm>
          <a:prstGeom prst="rect">
            <a:avLst/>
          </a:prstGeom>
          <a:solidFill>
            <a:srgbClr val="0A0E1A"/>
          </a:solidFill>
          <a:ln/>
        </p:spPr>
      </p:sp>
      <p:sp>
        <p:nvSpPr>
          <p:cNvPr id="4" name="Shape 1"/>
          <p:cNvSpPr/>
          <p:nvPr/>
        </p:nvSpPr>
        <p:spPr>
          <a:xfrm>
            <a:off x="4114800" y="0"/>
            <a:ext cx="5029200" cy="5143500"/>
          </a:xfrm>
          <a:prstGeom prst="rect">
            <a:avLst/>
          </a:prstGeom>
          <a:solidFill>
            <a:srgbClr val="0A0E1A">
              <a:alpha val="3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457200" y="411480"/>
            <a:ext cx="2286000" cy="4572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54864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SENTINEL-DOME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457200" y="1417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COUNTER-UAS DEFENCE SHIELD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57200" y="201168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Rooftop-Integrated Autonomous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Protection for Critical Infrastructure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57200" y="2971800"/>
            <a:ext cx="1828800" cy="246888"/>
          </a:xfrm>
          <a:prstGeom prst="roundRect">
            <a:avLst>
              <a:gd name="adj" fmla="val 18519"/>
            </a:avLst>
          </a:prstGeom>
          <a:solidFill>
            <a:srgbClr val="1A2235"/>
          </a:solidFill>
          <a:ln/>
        </p:spPr>
      </p:sp>
      <p:sp>
        <p:nvSpPr>
          <p:cNvPr id="10" name="Text 7"/>
          <p:cNvSpPr/>
          <p:nvPr/>
        </p:nvSpPr>
        <p:spPr>
          <a:xfrm>
            <a:off x="457200" y="2971800"/>
            <a:ext cx="1828800" cy="2468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AESA Radar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57200" y="3273552"/>
            <a:ext cx="1828800" cy="246888"/>
          </a:xfrm>
          <a:prstGeom prst="roundRect">
            <a:avLst>
              <a:gd name="adj" fmla="val 18519"/>
            </a:avLst>
          </a:prstGeom>
          <a:solidFill>
            <a:srgbClr val="1A2235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" y="3273552"/>
            <a:ext cx="1828800" cy="2468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EO/IR Cameras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57200" y="3575304"/>
            <a:ext cx="1828800" cy="246888"/>
          </a:xfrm>
          <a:prstGeom prst="roundRect">
            <a:avLst>
              <a:gd name="adj" fmla="val 18519"/>
            </a:avLst>
          </a:prstGeom>
          <a:solidFill>
            <a:srgbClr val="1A2235"/>
          </a:solidFill>
          <a:ln/>
        </p:spPr>
      </p:sp>
      <p:sp>
        <p:nvSpPr>
          <p:cNvPr id="14" name="Text 11"/>
          <p:cNvSpPr/>
          <p:nvPr/>
        </p:nvSpPr>
        <p:spPr>
          <a:xfrm>
            <a:off x="457200" y="3575304"/>
            <a:ext cx="1828800" cy="2468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RF Detection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57200" y="3877056"/>
            <a:ext cx="1828800" cy="246888"/>
          </a:xfrm>
          <a:prstGeom prst="roundRect">
            <a:avLst>
              <a:gd name="adj" fmla="val 18519"/>
            </a:avLst>
          </a:prstGeom>
          <a:solidFill>
            <a:srgbClr val="1A2235"/>
          </a:solidFill>
          <a:ln/>
        </p:spPr>
      </p:sp>
      <p:sp>
        <p:nvSpPr>
          <p:cNvPr id="16" name="Text 13"/>
          <p:cNvSpPr/>
          <p:nvPr/>
        </p:nvSpPr>
        <p:spPr>
          <a:xfrm>
            <a:off x="457200" y="3877056"/>
            <a:ext cx="1828800" cy="2468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Tethered ISR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7200" y="4178808"/>
            <a:ext cx="1828800" cy="246888"/>
          </a:xfrm>
          <a:prstGeom prst="roundRect">
            <a:avLst>
              <a:gd name="adj" fmla="val 18519"/>
            </a:avLst>
          </a:prstGeom>
          <a:solidFill>
            <a:srgbClr val="1A2235"/>
          </a:solidFill>
          <a:ln/>
        </p:spPr>
      </p:sp>
      <p:sp>
        <p:nvSpPr>
          <p:cNvPr id="18" name="Text 15"/>
          <p:cNvSpPr/>
          <p:nvPr/>
        </p:nvSpPr>
        <p:spPr>
          <a:xfrm>
            <a:off x="457200" y="4178808"/>
            <a:ext cx="1828800" cy="2468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Kinetic Kill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57200" y="46634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PROTECTED SECTORS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457200" y="4846320"/>
            <a:ext cx="1554480" cy="201168"/>
          </a:xfrm>
          <a:prstGeom prst="roundRect">
            <a:avLst>
              <a:gd name="adj" fmla="val 18182"/>
            </a:avLst>
          </a:prstGeom>
          <a:solidFill>
            <a:srgbClr val="1E293B"/>
          </a:solidFill>
          <a:ln/>
        </p:spPr>
      </p:sp>
      <p:sp>
        <p:nvSpPr>
          <p:cNvPr id="21" name="Text 18"/>
          <p:cNvSpPr/>
          <p:nvPr/>
        </p:nvSpPr>
        <p:spPr>
          <a:xfrm>
            <a:off x="457200" y="484632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Airports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2157984" y="4846320"/>
            <a:ext cx="1554480" cy="201168"/>
          </a:xfrm>
          <a:prstGeom prst="roundRect">
            <a:avLst>
              <a:gd name="adj" fmla="val 18182"/>
            </a:avLst>
          </a:prstGeom>
          <a:solidFill>
            <a:srgbClr val="1E293B"/>
          </a:solidFill>
          <a:ln/>
        </p:spPr>
      </p:sp>
      <p:sp>
        <p:nvSpPr>
          <p:cNvPr id="23" name="Text 20"/>
          <p:cNvSpPr/>
          <p:nvPr/>
        </p:nvSpPr>
        <p:spPr>
          <a:xfrm>
            <a:off x="2157984" y="484632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Oil &amp; Gas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3858768" y="4846320"/>
            <a:ext cx="1554480" cy="201168"/>
          </a:xfrm>
          <a:prstGeom prst="roundRect">
            <a:avLst>
              <a:gd name="adj" fmla="val 18182"/>
            </a:avLst>
          </a:prstGeom>
          <a:solidFill>
            <a:srgbClr val="1E293B"/>
          </a:solidFill>
          <a:ln/>
        </p:spPr>
      </p:sp>
      <p:sp>
        <p:nvSpPr>
          <p:cNvPr id="25" name="Text 22"/>
          <p:cNvSpPr/>
          <p:nvPr/>
        </p:nvSpPr>
        <p:spPr>
          <a:xfrm>
            <a:off x="3858768" y="484632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Plants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5559552" y="4846320"/>
            <a:ext cx="1554480" cy="201168"/>
          </a:xfrm>
          <a:prstGeom prst="roundRect">
            <a:avLst>
              <a:gd name="adj" fmla="val 18182"/>
            </a:avLst>
          </a:prstGeom>
          <a:solidFill>
            <a:srgbClr val="1E293B"/>
          </a:solidFill>
          <a:ln/>
        </p:spPr>
      </p:sp>
      <p:sp>
        <p:nvSpPr>
          <p:cNvPr id="27" name="Text 24"/>
          <p:cNvSpPr/>
          <p:nvPr/>
        </p:nvSpPr>
        <p:spPr>
          <a:xfrm>
            <a:off x="5559552" y="484632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7260336" y="4846320"/>
            <a:ext cx="1554480" cy="201168"/>
          </a:xfrm>
          <a:prstGeom prst="roundRect">
            <a:avLst>
              <a:gd name="adj" fmla="val 18182"/>
            </a:avLst>
          </a:prstGeom>
          <a:solidFill>
            <a:srgbClr val="1E293B"/>
          </a:solidFill>
          <a:ln/>
        </p:spPr>
      </p:sp>
      <p:sp>
        <p:nvSpPr>
          <p:cNvPr id="29" name="Text 26"/>
          <p:cNvSpPr/>
          <p:nvPr/>
        </p:nvSpPr>
        <p:spPr>
          <a:xfrm>
            <a:off x="7260336" y="484632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Govt Buildings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0" y="4983480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OVERVIEW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self-contained sensor-to-shooter loop for critical infrastructure protection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8412480" cy="914400"/>
          </a:xfrm>
          <a:prstGeom prst="roundRect">
            <a:avLst>
              <a:gd name="adj" fmla="val 10000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94360" y="1069848"/>
            <a:ext cx="7955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SENTINEL-DOME is a roof-mounted, perimeter-integrated Counter-UAS system that detects, classifies, and neutralizes hostile drones threatening critical infrastructure. The same architecture protects airports, oil &amp; gas terminals, thermal/nuclear power plants, and high-value buildings — combining persistent surveillance with a layered hard-kill response across a 5 km protective premise.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65760" y="2084832"/>
            <a:ext cx="2743200" cy="1005840"/>
          </a:xfrm>
          <a:prstGeom prst="roundRect">
            <a:avLst>
              <a:gd name="adj" fmla="val 9091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340864"/>
            <a:ext cx="347472" cy="34747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32688" y="2176272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 AESA Radar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932688" y="2432304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Electronically-steered array tracks multiple low/slow/small drones, generating RCS data for threat sizing.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200400" y="2084832"/>
            <a:ext cx="2743200" cy="1005840"/>
          </a:xfrm>
          <a:prstGeom prst="roundRect">
            <a:avLst>
              <a:gd name="adj" fmla="val 9091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2340864"/>
            <a:ext cx="347472" cy="34747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67328" y="2176272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EO1/EO2 Day-Night Cam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3767328" y="2432304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Dual EO/IR turrets confirm shape, payload, and behaviour of every cued contact, day or night.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6035040" y="2084832"/>
            <a:ext cx="2743200" cy="1005840"/>
          </a:xfrm>
          <a:prstGeom prst="roundRect">
            <a:avLst>
              <a:gd name="adj" fmla="val 9091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340864"/>
            <a:ext cx="347472" cy="34747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601968" y="2176272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 Spectrum Detector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6601968" y="2432304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detector picks up control-link emissions for early warning and direction-finding.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731520" y="333756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593592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298448" y="3429000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Tethered ISR Drone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1298448" y="3685032"/>
            <a:ext cx="3429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Rooftop-anchored drone rises during wartime alert for elevated, persistent watch over 5 km.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4572000" y="3337560"/>
            <a:ext cx="4114800" cy="1005840"/>
          </a:xfrm>
          <a:prstGeom prst="roundRect">
            <a:avLst>
              <a:gd name="adj" fmla="val 9091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3593592"/>
            <a:ext cx="347472" cy="34747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138928" y="3429000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Boundary Interceptors</a:t>
            </a:r>
            <a:endParaRPr lang="en-US" sz="1100" dirty="0"/>
          </a:p>
        </p:txBody>
      </p:sp>
      <p:sp>
        <p:nvSpPr>
          <p:cNvPr id="26" name="Text 19"/>
          <p:cNvSpPr/>
          <p:nvPr/>
        </p:nvSpPr>
        <p:spPr>
          <a:xfrm>
            <a:off x="5138928" y="3685032"/>
            <a:ext cx="3429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Ball-shaped tethered interceptors neutralize threats by kinetic collision or payload detonation on impact.</a:t>
            </a:r>
            <a:endParaRPr lang="en-US" sz="950" dirty="0"/>
          </a:p>
        </p:txBody>
      </p:sp>
      <p:sp>
        <p:nvSpPr>
          <p:cNvPr id="27" name="Text 20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LAYERED KINETIC C-UAS SYSTEM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Updated perimeter defence — as deployed at airport installations</a:t>
            </a:r>
            <a:endParaRPr lang="en-US" sz="1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868680"/>
            <a:ext cx="8595360" cy="3931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ARCHITECTURE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Rooftop sensor mast + boundary-wall interceptor network around the protected facility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4114800" cy="384048"/>
          </a:xfrm>
          <a:prstGeom prst="roundRect">
            <a:avLst>
              <a:gd name="adj" fmla="val 19048"/>
            </a:avLst>
          </a:prstGeom>
          <a:solidFill>
            <a:srgbClr val="0E3A5C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00584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🏢  ROOFTOP MAST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" y="1481328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1581912"/>
            <a:ext cx="274320" cy="274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14400" y="1490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AESA Radar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914400" y="171907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steering, multi-target tracking, RCS signature data for threat classification.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65760" y="2148840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2249424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14400" y="2157984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EO1 Turret — Primary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914400" y="2386584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Long-range day/night optical identification; auto-slew to radar cue.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365760" y="2816352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916936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14400" y="2825496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EO2 Turret — Secondary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914400" y="3054096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Wide-area secondary sector coverage; stereo confirmation with EO1.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365760" y="3483864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3584448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14400" y="3493008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 Detector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914400" y="372160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 passive control-link detection; frequency &amp; protocol fingerprinting.</a:t>
            </a:r>
            <a:endParaRPr lang="en-US" sz="950" dirty="0"/>
          </a:p>
        </p:txBody>
      </p:sp>
      <p:sp>
        <p:nvSpPr>
          <p:cNvPr id="23" name="Shape 17"/>
          <p:cNvSpPr/>
          <p:nvPr/>
        </p:nvSpPr>
        <p:spPr>
          <a:xfrm>
            <a:off x="365760" y="4151376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4251960"/>
            <a:ext cx="274320" cy="27432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14400" y="416052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Tethered ISR Drone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914400" y="4389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Wartime persistent elevated watch, 5 km radius; launched on AMBER alert.</a:t>
            </a:r>
            <a:endParaRPr lang="en-US" sz="950" dirty="0"/>
          </a:p>
        </p:txBody>
      </p:sp>
      <p:sp>
        <p:nvSpPr>
          <p:cNvPr id="27" name="Shape 20"/>
          <p:cNvSpPr/>
          <p:nvPr/>
        </p:nvSpPr>
        <p:spPr>
          <a:xfrm>
            <a:off x="4663440" y="1005840"/>
            <a:ext cx="4114800" cy="384048"/>
          </a:xfrm>
          <a:prstGeom prst="roundRect">
            <a:avLst>
              <a:gd name="adj" fmla="val 19048"/>
            </a:avLst>
          </a:prstGeom>
          <a:solidFill>
            <a:srgbClr val="3D1200"/>
          </a:solidFill>
          <a:ln/>
        </p:spPr>
      </p:sp>
      <p:sp>
        <p:nvSpPr>
          <p:cNvPr id="28" name="Text 21"/>
          <p:cNvSpPr/>
          <p:nvPr/>
        </p:nvSpPr>
        <p:spPr>
          <a:xfrm>
            <a:off x="4663440" y="100584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🛡  BOUNDARY-WALL INTERCEPTORS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663440" y="1481328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032" y="1581912"/>
            <a:ext cx="274320" cy="27432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212080" y="1490472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5" FPV Mini-Drones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5212080" y="171907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Compact interceptors on rail launchers. Kinetic collision against micro-UAS at close range.</a:t>
            </a:r>
            <a:endParaRPr lang="en-US" sz="950" dirty="0"/>
          </a:p>
        </p:txBody>
      </p:sp>
      <p:sp>
        <p:nvSpPr>
          <p:cNvPr id="33" name="Shape 25"/>
          <p:cNvSpPr/>
          <p:nvPr/>
        </p:nvSpPr>
        <p:spPr>
          <a:xfrm>
            <a:off x="4663440" y="2148840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8032" y="2249424"/>
            <a:ext cx="274320" cy="274320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5212080" y="2157984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Large-Scale F-FPV Interceptors</a:t>
            </a:r>
            <a:endParaRPr lang="en-US" sz="1050" dirty="0"/>
          </a:p>
        </p:txBody>
      </p:sp>
      <p:sp>
        <p:nvSpPr>
          <p:cNvPr id="36" name="Text 27"/>
          <p:cNvSpPr/>
          <p:nvPr/>
        </p:nvSpPr>
        <p:spPr>
          <a:xfrm>
            <a:off x="5212080" y="2386584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Higher-mass interceptors for medium/large threats. On-rail launch with rapid deployment.</a:t>
            </a:r>
            <a:endParaRPr lang="en-US" sz="950" dirty="0"/>
          </a:p>
        </p:txBody>
      </p:sp>
      <p:sp>
        <p:nvSpPr>
          <p:cNvPr id="37" name="Shape 28"/>
          <p:cNvSpPr/>
          <p:nvPr/>
        </p:nvSpPr>
        <p:spPr>
          <a:xfrm>
            <a:off x="4663440" y="2816352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3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032" y="2916936"/>
            <a:ext cx="274320" cy="274320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5212080" y="2825496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Deployed Large-Scale Interceptor</a:t>
            </a:r>
            <a:endParaRPr lang="en-US" sz="1050" dirty="0"/>
          </a:p>
        </p:txBody>
      </p:sp>
      <p:sp>
        <p:nvSpPr>
          <p:cNvPr id="40" name="Text 30"/>
          <p:cNvSpPr/>
          <p:nvPr/>
        </p:nvSpPr>
        <p:spPr>
          <a:xfrm>
            <a:off x="5212080" y="3054096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Pre-positioned elevated interceptor activated for immediate engagement of incoming threats.</a:t>
            </a:r>
            <a:endParaRPr lang="en-US" sz="950" dirty="0"/>
          </a:p>
        </p:txBody>
      </p:sp>
      <p:sp>
        <p:nvSpPr>
          <p:cNvPr id="41" name="Shape 31"/>
          <p:cNvSpPr/>
          <p:nvPr/>
        </p:nvSpPr>
        <p:spPr>
          <a:xfrm>
            <a:off x="4663440" y="3483864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4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8032" y="3584448"/>
            <a:ext cx="274320" cy="274320"/>
          </a:xfrm>
          <a:prstGeom prst="rect">
            <a:avLst/>
          </a:prstGeom>
        </p:spPr>
      </p:pic>
      <p:sp>
        <p:nvSpPr>
          <p:cNvPr id="43" name="Text 32"/>
          <p:cNvSpPr/>
          <p:nvPr/>
        </p:nvSpPr>
        <p:spPr>
          <a:xfrm>
            <a:off x="5212080" y="3493008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Acoustic Sensors</a:t>
            </a:r>
            <a:endParaRPr lang="en-US" sz="1050" dirty="0"/>
          </a:p>
        </p:txBody>
      </p:sp>
      <p:sp>
        <p:nvSpPr>
          <p:cNvPr id="44" name="Text 33"/>
          <p:cNvSpPr/>
          <p:nvPr/>
        </p:nvSpPr>
        <p:spPr>
          <a:xfrm>
            <a:off x="5212080" y="372160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Array detects rotor noise signatures — supplements radar in GPS-denied environments.</a:t>
            </a:r>
            <a:endParaRPr lang="en-US" sz="950" dirty="0"/>
          </a:p>
        </p:txBody>
      </p:sp>
      <p:sp>
        <p:nvSpPr>
          <p:cNvPr id="45" name="Shape 34"/>
          <p:cNvSpPr/>
          <p:nvPr/>
        </p:nvSpPr>
        <p:spPr>
          <a:xfrm>
            <a:off x="4663440" y="4151376"/>
            <a:ext cx="4114800" cy="594360"/>
          </a:xfrm>
          <a:prstGeom prst="roundRect">
            <a:avLst>
              <a:gd name="adj" fmla="val 12308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pic>
        <p:nvPicPr>
          <p:cNvPr id="4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8032" y="4251960"/>
            <a:ext cx="274320" cy="274320"/>
          </a:xfrm>
          <a:prstGeom prst="rect">
            <a:avLst/>
          </a:prstGeom>
        </p:spPr>
      </p:pic>
      <p:sp>
        <p:nvSpPr>
          <p:cNvPr id="47" name="Text 35"/>
          <p:cNvSpPr/>
          <p:nvPr/>
        </p:nvSpPr>
        <p:spPr>
          <a:xfrm>
            <a:off x="5212080" y="416052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Anti-Drone Command Center</a:t>
            </a:r>
            <a:endParaRPr lang="en-US" sz="1050" dirty="0"/>
          </a:p>
        </p:txBody>
      </p:sp>
      <p:sp>
        <p:nvSpPr>
          <p:cNvPr id="48" name="Text 36"/>
          <p:cNvSpPr/>
          <p:nvPr/>
        </p:nvSpPr>
        <p:spPr>
          <a:xfrm>
            <a:off x="5212080" y="43891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Hardened control station with real-time threat display, operator override, engagement authority.</a:t>
            </a:r>
            <a:endParaRPr lang="en-US" sz="950" dirty="0"/>
          </a:p>
        </p:txBody>
      </p:sp>
      <p:sp>
        <p:nvSpPr>
          <p:cNvPr id="49" name="Text 37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DETECTION, CLASSIFICATION &amp; THREAT SCORING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Fused RCS, RF emission, and EO1/EO2 visual data classify every contact before interceptors are committed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0F2744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02412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RCS / RADAR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74320" y="126187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Size · Speed · Altitude · Trajectory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450592" y="100584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0F2744"/>
          </a:solidFill>
          <a:ln/>
        </p:spPr>
      </p:sp>
      <p:sp>
        <p:nvSpPr>
          <p:cNvPr id="9" name="Text 7"/>
          <p:cNvSpPr/>
          <p:nvPr/>
        </p:nvSpPr>
        <p:spPr>
          <a:xfrm>
            <a:off x="2450592" y="102412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 SPECTRUM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450592" y="126187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Control-link Frequency &amp; Protocol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4626864" y="100584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0F2744"/>
          </a:solidFill>
          <a:ln/>
        </p:spPr>
      </p:sp>
      <p:sp>
        <p:nvSpPr>
          <p:cNvPr id="12" name="Text 10"/>
          <p:cNvSpPr/>
          <p:nvPr/>
        </p:nvSpPr>
        <p:spPr>
          <a:xfrm>
            <a:off x="4626864" y="102412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EO1 / EO2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626864" y="126187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Shape · Payload · Behaviour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6803136" y="1005840"/>
            <a:ext cx="1920240" cy="566928"/>
          </a:xfrm>
          <a:prstGeom prst="roundRect">
            <a:avLst>
              <a:gd name="adj" fmla="val 12903"/>
            </a:avLst>
          </a:prstGeom>
          <a:solidFill>
            <a:srgbClr val="0F2744"/>
          </a:solidFill>
          <a:ln/>
        </p:spPr>
      </p:sp>
      <p:sp>
        <p:nvSpPr>
          <p:cNvPr id="15" name="Text 13"/>
          <p:cNvSpPr/>
          <p:nvPr/>
        </p:nvSpPr>
        <p:spPr>
          <a:xfrm>
            <a:off x="6803136" y="102412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TETHERED ISR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803136" y="126187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Elevated Wide-Area Wartime Watch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274320" y="1691640"/>
            <a:ext cx="8595360" cy="27432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18" name="Shape 16"/>
          <p:cNvSpPr/>
          <p:nvPr/>
        </p:nvSpPr>
        <p:spPr>
          <a:xfrm>
            <a:off x="3474720" y="1591056"/>
            <a:ext cx="2194560" cy="256032"/>
          </a:xfrm>
          <a:prstGeom prst="roundRect">
            <a:avLst>
              <a:gd name="adj" fmla="val 21429"/>
            </a:avLst>
          </a:prstGeom>
          <a:solidFill>
            <a:srgbClr val="0369A1"/>
          </a:solidFill>
          <a:ln/>
        </p:spPr>
      </p:sp>
      <p:sp>
        <p:nvSpPr>
          <p:cNvPr id="19" name="Text 17"/>
          <p:cNvSpPr/>
          <p:nvPr/>
        </p:nvSpPr>
        <p:spPr>
          <a:xfrm>
            <a:off x="3474720" y="159105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⚡  SENSOR FUSION ENGINE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74320" y="1920240"/>
            <a:ext cx="1325880" cy="29260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1" name="Text 19"/>
          <p:cNvSpPr/>
          <p:nvPr/>
        </p:nvSpPr>
        <p:spPr>
          <a:xfrm>
            <a:off x="274320" y="1920240"/>
            <a:ext cx="1325880" cy="2926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691640" y="1920240"/>
            <a:ext cx="1325880" cy="29260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3" name="Text 21"/>
          <p:cNvSpPr/>
          <p:nvPr/>
        </p:nvSpPr>
        <p:spPr>
          <a:xfrm>
            <a:off x="1691640" y="1920240"/>
            <a:ext cx="1325880" cy="2926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RCS / RADAR INDICATORS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3108960" y="1920240"/>
            <a:ext cx="1920240" cy="29260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5" name="Text 23"/>
          <p:cNvSpPr/>
          <p:nvPr/>
        </p:nvSpPr>
        <p:spPr>
          <a:xfrm>
            <a:off x="3108960" y="1920240"/>
            <a:ext cx="1920240" cy="2926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EO1/EO2 VISUAL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120640" y="1920240"/>
            <a:ext cx="2011680" cy="29260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7" name="Text 25"/>
          <p:cNvSpPr/>
          <p:nvPr/>
        </p:nvSpPr>
        <p:spPr>
          <a:xfrm>
            <a:off x="5120640" y="1920240"/>
            <a:ext cx="2011680" cy="2926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INTERCEPTOR RESPONSE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7223760" y="1920240"/>
            <a:ext cx="1691640" cy="29260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9" name="Text 27"/>
          <p:cNvSpPr/>
          <p:nvPr/>
        </p:nvSpPr>
        <p:spPr>
          <a:xfrm>
            <a:off x="7223760" y="1920240"/>
            <a:ext cx="1691640" cy="2926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274320" y="2249424"/>
            <a:ext cx="132588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31" name="Shape 29"/>
          <p:cNvSpPr/>
          <p:nvPr/>
        </p:nvSpPr>
        <p:spPr>
          <a:xfrm>
            <a:off x="1691640" y="2249424"/>
            <a:ext cx="132588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32" name="Shape 30"/>
          <p:cNvSpPr/>
          <p:nvPr/>
        </p:nvSpPr>
        <p:spPr>
          <a:xfrm>
            <a:off x="3108960" y="2249424"/>
            <a:ext cx="192024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33" name="Shape 31"/>
          <p:cNvSpPr/>
          <p:nvPr/>
        </p:nvSpPr>
        <p:spPr>
          <a:xfrm>
            <a:off x="5120640" y="2249424"/>
            <a:ext cx="201168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34" name="Shape 32"/>
          <p:cNvSpPr/>
          <p:nvPr/>
        </p:nvSpPr>
        <p:spPr>
          <a:xfrm>
            <a:off x="7223760" y="2249424"/>
            <a:ext cx="169164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35" name="Text 33"/>
          <p:cNvSpPr/>
          <p:nvPr/>
        </p:nvSpPr>
        <p:spPr>
          <a:xfrm>
            <a:off x="274320" y="2249424"/>
            <a:ext cx="1325880" cy="7955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691640" y="2249424"/>
            <a:ext cx="132588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RCS, slow speed, transiting (not approaching facility)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3108960" y="2249424"/>
            <a:ext cx="192024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visible payload; recognized commercial silhouette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5120640" y="2249424"/>
            <a:ext cx="201168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 only — interceptors remain armed/standby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7223760" y="2249424"/>
            <a:ext cx="1691640" cy="7955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STANDBY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274320" y="3099816"/>
            <a:ext cx="1325880" cy="795528"/>
          </a:xfrm>
          <a:prstGeom prst="rect">
            <a:avLst/>
          </a:prstGeom>
          <a:solidFill>
            <a:srgbClr val="1A2235"/>
          </a:solidFill>
          <a:ln/>
        </p:spPr>
      </p:sp>
      <p:sp>
        <p:nvSpPr>
          <p:cNvPr id="41" name="Shape 39"/>
          <p:cNvSpPr/>
          <p:nvPr/>
        </p:nvSpPr>
        <p:spPr>
          <a:xfrm>
            <a:off x="1691640" y="3099816"/>
            <a:ext cx="1325880" cy="795528"/>
          </a:xfrm>
          <a:prstGeom prst="rect">
            <a:avLst/>
          </a:prstGeom>
          <a:solidFill>
            <a:srgbClr val="1A2235"/>
          </a:solidFill>
          <a:ln/>
        </p:spPr>
      </p:sp>
      <p:sp>
        <p:nvSpPr>
          <p:cNvPr id="42" name="Shape 40"/>
          <p:cNvSpPr/>
          <p:nvPr/>
        </p:nvSpPr>
        <p:spPr>
          <a:xfrm>
            <a:off x="3108960" y="3099816"/>
            <a:ext cx="1920240" cy="795528"/>
          </a:xfrm>
          <a:prstGeom prst="rect">
            <a:avLst/>
          </a:prstGeom>
          <a:solidFill>
            <a:srgbClr val="1A2235"/>
          </a:solidFill>
          <a:ln/>
        </p:spPr>
      </p:sp>
      <p:sp>
        <p:nvSpPr>
          <p:cNvPr id="43" name="Shape 41"/>
          <p:cNvSpPr/>
          <p:nvPr/>
        </p:nvSpPr>
        <p:spPr>
          <a:xfrm>
            <a:off x="5120640" y="3099816"/>
            <a:ext cx="2011680" cy="795528"/>
          </a:xfrm>
          <a:prstGeom prst="rect">
            <a:avLst/>
          </a:prstGeom>
          <a:solidFill>
            <a:srgbClr val="1A2235"/>
          </a:solidFill>
          <a:ln/>
        </p:spPr>
      </p:sp>
      <p:sp>
        <p:nvSpPr>
          <p:cNvPr id="44" name="Shape 42"/>
          <p:cNvSpPr/>
          <p:nvPr/>
        </p:nvSpPr>
        <p:spPr>
          <a:xfrm>
            <a:off x="7223760" y="3099816"/>
            <a:ext cx="1691640" cy="795528"/>
          </a:xfrm>
          <a:prstGeom prst="rect">
            <a:avLst/>
          </a:prstGeom>
          <a:solidFill>
            <a:srgbClr val="1A2235"/>
          </a:solidFill>
          <a:ln/>
        </p:spPr>
      </p:sp>
      <p:sp>
        <p:nvSpPr>
          <p:cNvPr id="45" name="Text 43"/>
          <p:cNvSpPr/>
          <p:nvPr/>
        </p:nvSpPr>
        <p:spPr>
          <a:xfrm>
            <a:off x="274320" y="3099816"/>
            <a:ext cx="1325880" cy="7955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1691640" y="3099816"/>
            <a:ext cx="132588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Moderate RCS, direct approach vector, loitering near boundary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3108960" y="3099816"/>
            <a:ext cx="192024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Camera/sensor pod visible; flight path consistent with recon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5120640" y="3099816"/>
            <a:ext cx="201168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interceptor — collision mode, no payload detonation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7223760" y="3099816"/>
            <a:ext cx="1691640" cy="7955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COLLISION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274320" y="3950208"/>
            <a:ext cx="132588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51" name="Shape 49"/>
          <p:cNvSpPr/>
          <p:nvPr/>
        </p:nvSpPr>
        <p:spPr>
          <a:xfrm>
            <a:off x="1691640" y="3950208"/>
            <a:ext cx="132588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52" name="Shape 50"/>
          <p:cNvSpPr/>
          <p:nvPr/>
        </p:nvSpPr>
        <p:spPr>
          <a:xfrm>
            <a:off x="3108960" y="3950208"/>
            <a:ext cx="192024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53" name="Shape 51"/>
          <p:cNvSpPr/>
          <p:nvPr/>
        </p:nvSpPr>
        <p:spPr>
          <a:xfrm>
            <a:off x="5120640" y="3950208"/>
            <a:ext cx="201168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54" name="Shape 52"/>
          <p:cNvSpPr/>
          <p:nvPr/>
        </p:nvSpPr>
        <p:spPr>
          <a:xfrm>
            <a:off x="7223760" y="3950208"/>
            <a:ext cx="1691640" cy="795528"/>
          </a:xfrm>
          <a:prstGeom prst="rect">
            <a:avLst/>
          </a:prstGeom>
          <a:solidFill>
            <a:srgbClr val="151F2E"/>
          </a:solidFill>
          <a:ln/>
        </p:spPr>
      </p:sp>
      <p:sp>
        <p:nvSpPr>
          <p:cNvPr id="55" name="Text 53"/>
          <p:cNvSpPr/>
          <p:nvPr/>
        </p:nvSpPr>
        <p:spPr>
          <a:xfrm>
            <a:off x="274320" y="3950208"/>
            <a:ext cx="1325880" cy="7955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1691640" y="3950208"/>
            <a:ext cx="132588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RCS, high-speed attack profile, swarm indicators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3108960" y="3950208"/>
            <a:ext cx="192024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 slung payload; aggressive descent toward target</a:t>
            </a:r>
            <a:endParaRPr lang="en-US" sz="850" dirty="0"/>
          </a:p>
        </p:txBody>
      </p:sp>
      <p:sp>
        <p:nvSpPr>
          <p:cNvPr id="58" name="Text 56"/>
          <p:cNvSpPr/>
          <p:nvPr/>
        </p:nvSpPr>
        <p:spPr>
          <a:xfrm>
            <a:off x="5120640" y="3950208"/>
            <a:ext cx="2011680" cy="7955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armed interceptor — payload detonation on impact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7223760" y="3950208"/>
            <a:ext cx="1691640" cy="7955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DETONATE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ENGAGEMENT SEQUENCE — KILL CHAIN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detection-to-neutralization sequence, with operator override at every stage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75488" y="1115568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0369A1"/>
          </a:solidFill>
          <a:ln/>
        </p:spPr>
      </p:sp>
      <p:sp>
        <p:nvSpPr>
          <p:cNvPr id="7" name="Text 5"/>
          <p:cNvSpPr/>
          <p:nvPr/>
        </p:nvSpPr>
        <p:spPr>
          <a:xfrm>
            <a:off x="475488" y="111556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51560" y="10972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408176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AESA Radar + RF Detector achieve first detection. Track initiated. Tethered ISR drone launches on AMBER alert.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846320" y="1005840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956048" y="1115568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0F766E"/>
          </a:solidFill>
          <a:ln/>
        </p:spPr>
      </p:sp>
      <p:sp>
        <p:nvSpPr>
          <p:cNvPr id="12" name="Text 10"/>
          <p:cNvSpPr/>
          <p:nvPr/>
        </p:nvSpPr>
        <p:spPr>
          <a:xfrm>
            <a:off x="4956048" y="111556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532120" y="109728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532120" y="1408176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 fusion engine scores threat using RCS, RF fingerprint, and EO1/EO2 visual confirmation.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65760" y="2331720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75488" y="2441448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7C3AED"/>
          </a:solidFill>
          <a:ln/>
        </p:spPr>
      </p:sp>
      <p:sp>
        <p:nvSpPr>
          <p:cNvPr id="17" name="Text 15"/>
          <p:cNvSpPr/>
          <p:nvPr/>
        </p:nvSpPr>
        <p:spPr>
          <a:xfrm>
            <a:off x="475488" y="24414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1560" y="242316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AUTHORISE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51560" y="2734056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threat scoring presented to operator. Engagement authority confirmed (auto or manual override).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846320" y="2331720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956048" y="2441448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B45309"/>
          </a:solidFill>
          <a:ln/>
        </p:spPr>
      </p:sp>
      <p:sp>
        <p:nvSpPr>
          <p:cNvPr id="22" name="Text 20"/>
          <p:cNvSpPr/>
          <p:nvPr/>
        </p:nvSpPr>
        <p:spPr>
          <a:xfrm>
            <a:off x="4956048" y="24414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532120" y="242316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INTERCEPT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532120" y="2734056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Appropriate interceptor selected. FPV mini-drone or Large-Scale F-FPV launched from boundary wall.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65760" y="3657600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5488" y="3767328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B91C1C"/>
          </a:solidFill>
          <a:ln/>
        </p:spPr>
      </p:sp>
      <p:sp>
        <p:nvSpPr>
          <p:cNvPr id="27" name="Text 25"/>
          <p:cNvSpPr/>
          <p:nvPr/>
        </p:nvSpPr>
        <p:spPr>
          <a:xfrm>
            <a:off x="475488" y="37673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51560" y="374904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NEUTRALISE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051560" y="4059936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Collision mode (Medium): kinetic ram disables rotors. Payload mode (High): detonation on impact.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846320" y="3657600"/>
            <a:ext cx="4114800" cy="1188720"/>
          </a:xfrm>
          <a:prstGeom prst="roundRect">
            <a:avLst>
              <a:gd name="adj" fmla="val 7692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956048" y="3767328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166534"/>
          </a:solidFill>
          <a:ln/>
        </p:spPr>
      </p:sp>
      <p:sp>
        <p:nvSpPr>
          <p:cNvPr id="32" name="Text 30"/>
          <p:cNvSpPr/>
          <p:nvPr/>
        </p:nvSpPr>
        <p:spPr>
          <a:xfrm>
            <a:off x="4956048" y="37673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532120" y="374904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532120" y="4059936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logged. Forensics capture from EO cameras. C2 alert dispatched. Interceptors rearmed and reset.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65760" y="4736592"/>
            <a:ext cx="8412480" cy="182880"/>
          </a:xfrm>
          <a:prstGeom prst="roundRect">
            <a:avLst>
              <a:gd name="adj" fmla="val 25000"/>
            </a:avLst>
          </a:prstGeom>
          <a:solidFill>
            <a:srgbClr val="1E1412"/>
          </a:solidFill>
          <a:ln/>
        </p:spPr>
      </p:sp>
      <p:sp>
        <p:nvSpPr>
          <p:cNvPr id="36" name="Text 34"/>
          <p:cNvSpPr/>
          <p:nvPr/>
        </p:nvSpPr>
        <p:spPr>
          <a:xfrm>
            <a:off x="457200" y="4745736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Operator retains override authority at every stage. Autonomous engagement only in pre-authorised zones.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COVERAGE ZONES &amp; DEPLOYMENT SCENARIOS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concentric coverage rings scaled to the 5 km protective premise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914400"/>
            <a:ext cx="4023360" cy="4023360"/>
          </a:xfrm>
          <a:prstGeom prst="ellipse">
            <a:avLst/>
          </a:prstGeom>
          <a:solidFill>
            <a:srgbClr val="0F2035">
              <a:alpha val="80000"/>
            </a:srgbClr>
          </a:solidFill>
          <a:ln w="19050">
            <a:solidFill>
              <a:srgbClr val="0369A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80160" y="1645920"/>
            <a:ext cx="2560320" cy="2560320"/>
          </a:xfrm>
          <a:prstGeom prst="ellipse">
            <a:avLst/>
          </a:prstGeom>
          <a:solidFill>
            <a:srgbClr val="0F2035">
              <a:alpha val="80000"/>
            </a:srgbClr>
          </a:solidFill>
          <a:ln w="19050">
            <a:solidFill>
              <a:srgbClr val="0891B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920240" y="2286000"/>
            <a:ext cx="1280160" cy="1280160"/>
          </a:xfrm>
          <a:prstGeom prst="ellipse">
            <a:avLst/>
          </a:prstGeom>
          <a:solidFill>
            <a:srgbClr val="0F2035">
              <a:alpha val="80000"/>
            </a:srgbClr>
          </a:solidFill>
          <a:ln w="25400">
            <a:solidFill>
              <a:srgbClr val="00D4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359152" y="2724912"/>
            <a:ext cx="402336" cy="402336"/>
          </a:xfrm>
          <a:prstGeom prst="ellipse">
            <a:avLst/>
          </a:prstGeom>
          <a:solidFill>
            <a:srgbClr val="00D4FF"/>
          </a:solidFill>
          <a:ln/>
        </p:spPr>
      </p:sp>
      <p:sp>
        <p:nvSpPr>
          <p:cNvPr id="9" name="Text 7"/>
          <p:cNvSpPr/>
          <p:nvPr/>
        </p:nvSpPr>
        <p:spPr>
          <a:xfrm>
            <a:off x="4297680" y="278892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km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566160" y="278892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891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km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278892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20040" y="96012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 1: AESA Radar / RF Detection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20040" y="1161288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891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 2: EO/IR Visual Confirmation + ISR Drone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20040" y="136245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 3: Boundary-Wall Interceptor Engagement Zone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937760" y="868680"/>
            <a:ext cx="3886200" cy="713232"/>
          </a:xfrm>
          <a:prstGeom prst="roundRect">
            <a:avLst>
              <a:gd name="adj" fmla="val 10256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074920" y="8869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✈  Airports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74920" y="1115568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Rooftop mast on ATC tower or terminal. Tethered drone activated in heightened security states.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937760" y="1691640"/>
            <a:ext cx="3886200" cy="713232"/>
          </a:xfrm>
          <a:prstGeom prst="roundRect">
            <a:avLst>
              <a:gd name="adj" fmla="val 10256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074920" y="1709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🛢  Oil &amp; Gas Terminals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074920" y="1938528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Masts on tank-farm control buildings. Detonation geometry planned away from flammable zones.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937760" y="2514600"/>
            <a:ext cx="3886200" cy="713232"/>
          </a:xfrm>
          <a:prstGeom prst="roundRect">
            <a:avLst>
              <a:gd name="adj" fmla="val 10256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074920" y="25328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⚡  Thermal Power Plants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074920" y="2761488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 array tuned for high-EMI environments. Redundant AESA coverage across switchyards.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937760" y="3337560"/>
            <a:ext cx="3886200" cy="713232"/>
          </a:xfrm>
          <a:prstGeom prst="roundRect">
            <a:avLst>
              <a:gd name="adj" fmla="val 10256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074920" y="335584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☢  Nuclear Facilities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3584448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Overlapping multi-mast radar. Collision-mode prioritized near containment zones.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937760" y="4160520"/>
            <a:ext cx="3886200" cy="713232"/>
          </a:xfrm>
          <a:prstGeom prst="roundRect">
            <a:avLst>
              <a:gd name="adj" fmla="val 10256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074920" y="417880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🏛  Govt / Commercial Buildings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74920" y="4407408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Compact single-mast config. Interceptor pods integrated into existing perimeter wall.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1182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METRICS &amp; CAPABILITIES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Sensor-to-shooter, self-contained, scalable from single building to campus-wide protection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005840"/>
            <a:ext cx="2606040" cy="1234440"/>
          </a:xfrm>
          <a:prstGeom prst="roundRect">
            <a:avLst>
              <a:gd name="adj" fmla="val 8889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11556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km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365760" y="181051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Protective Premise Radius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0" y="1005840"/>
            <a:ext cx="2606040" cy="1234440"/>
          </a:xfrm>
          <a:prstGeom prst="roundRect">
            <a:avLst>
              <a:gd name="adj" fmla="val 8889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00400" y="111556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3200400" y="181051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AESA Radar Coverage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035040" y="1005840"/>
            <a:ext cx="2606040" cy="1234440"/>
          </a:xfrm>
          <a:prstGeom prst="roundRect">
            <a:avLst>
              <a:gd name="adj" fmla="val 8889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035040" y="111556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035040" y="181051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Layered Coverage Rings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65760" y="2423160"/>
            <a:ext cx="2606040" cy="1234440"/>
          </a:xfrm>
          <a:prstGeom prst="roundRect">
            <a:avLst>
              <a:gd name="adj" fmla="val 8889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65760" y="253288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365760" y="322783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Interceptor Modes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0" y="2423160"/>
            <a:ext cx="2606040" cy="1234440"/>
          </a:xfrm>
          <a:prstGeom prst="roundRect">
            <a:avLst>
              <a:gd name="adj" fmla="val 8889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200400" y="253288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3200400" y="322783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Sectors Protected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035040" y="2423160"/>
            <a:ext cx="2606040" cy="1234440"/>
          </a:xfrm>
          <a:prstGeom prst="roundRect">
            <a:avLst>
              <a:gd name="adj" fmla="val 8889"/>
            </a:avLst>
          </a:prstGeom>
          <a:solidFill>
            <a:srgbClr val="1A2235"/>
          </a:solidFill>
          <a:ln/>
          <a:effectLst>
            <a:outerShdw sx="100000" sy="100000" kx="0" ky="0" algn="bl" rotWithShape="0" blurRad="76200" dist="25400" dir="27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035040" y="253288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6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&lt;2s</a:t>
            </a:r>
            <a:endParaRPr lang="en-US" sz="4400" dirty="0"/>
          </a:p>
        </p:txBody>
      </p:sp>
      <p:sp>
        <p:nvSpPr>
          <p:cNvPr id="22" name="Text 20"/>
          <p:cNvSpPr/>
          <p:nvPr/>
        </p:nvSpPr>
        <p:spPr>
          <a:xfrm>
            <a:off x="6035040" y="322783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Detection-to-Track Time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65760" y="3977640"/>
            <a:ext cx="8412480" cy="713232"/>
          </a:xfrm>
          <a:prstGeom prst="roundRect">
            <a:avLst>
              <a:gd name="adj" fmla="val 12821"/>
            </a:avLst>
          </a:prstGeom>
          <a:solidFill>
            <a:srgbClr val="0F1E38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40233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architecture scales from a single rooftop installation protecting a building to a multi-mast network securing an entire airport, refinery, or power generation complex within a 5 km protective premise.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A0E1A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6400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SENTINEL-DOME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457200" y="146304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500" kern="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COUNTER-UAS DEFENCE SHIELD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3200400" y="1920240"/>
            <a:ext cx="2743200" cy="36576"/>
          </a:xfrm>
          <a:prstGeom prst="rect">
            <a:avLst/>
          </a:prstGeom>
          <a:solidFill>
            <a:srgbClr val="00D4FF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20574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300" kern="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371600" y="2450592"/>
            <a:ext cx="6400800" cy="338328"/>
          </a:xfrm>
          <a:prstGeom prst="roundRect">
            <a:avLst>
              <a:gd name="adj" fmla="val 16216"/>
            </a:avLst>
          </a:prstGeom>
          <a:solidFill>
            <a:srgbClr val="0D1B2E">
              <a:alpha val="9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463040" y="2459736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Site survey and threat environment assessment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371600" y="2843784"/>
            <a:ext cx="6400800" cy="338328"/>
          </a:xfrm>
          <a:prstGeom prst="roundRect">
            <a:avLst>
              <a:gd name="adj" fmla="val 16216"/>
            </a:avLst>
          </a:prstGeom>
          <a:solidFill>
            <a:srgbClr val="0D1B2E">
              <a:alpha val="9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1463040" y="2852928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Facility-specific coverage mapping and mast-placement study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371600" y="3236976"/>
            <a:ext cx="6400800" cy="338328"/>
          </a:xfrm>
          <a:prstGeom prst="roundRect">
            <a:avLst>
              <a:gd name="adj" fmla="val 16216"/>
            </a:avLst>
          </a:prstGeom>
          <a:solidFill>
            <a:srgbClr val="0D1B2E">
              <a:alpha val="90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1463040" y="324612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Interceptor grid density calculation vs perimeter length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371600" y="3630168"/>
            <a:ext cx="6400800" cy="338328"/>
          </a:xfrm>
          <a:prstGeom prst="roundRect">
            <a:avLst>
              <a:gd name="adj" fmla="val 16216"/>
            </a:avLst>
          </a:prstGeom>
          <a:solidFill>
            <a:srgbClr val="0D1B2E">
              <a:alpha val="9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463040" y="3639312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 Regulatory clearance: civil aviation and RF emission approvals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1371600" y="4023360"/>
            <a:ext cx="6400800" cy="338328"/>
          </a:xfrm>
          <a:prstGeom prst="roundRect">
            <a:avLst>
              <a:gd name="adj" fmla="val 16216"/>
            </a:avLst>
          </a:prstGeom>
          <a:solidFill>
            <a:srgbClr val="0D1B2E">
              <a:alpha val="90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1463040" y="403250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 Pilot installation and live-trial engagement exercise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0" y="5001768"/>
            <a:ext cx="9144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374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Design Document  |  For Planning &amp; Discussion Purposes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SENTINEL-DOME Counter-UAS Defence Shield</dc:title>
  <dc:subject>PptxGenJS Presentation</dc:subject>
  <dc:creator>PptxGenJS</dc:creator>
  <cp:lastModifiedBy>PptxGenJS</cp:lastModifiedBy>
  <cp:revision>1</cp:revision>
  <dcterms:created xsi:type="dcterms:W3CDTF">2026-06-14T13:37:03Z</dcterms:created>
  <dcterms:modified xsi:type="dcterms:W3CDTF">2026-06-14T13:37:03Z</dcterms:modified>
</cp:coreProperties>
</file>